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25" r:id="rId2"/>
    <p:sldId id="402" r:id="rId3"/>
    <p:sldId id="314" r:id="rId4"/>
    <p:sldId id="315" r:id="rId5"/>
    <p:sldId id="403" r:id="rId6"/>
    <p:sldId id="981" r:id="rId7"/>
    <p:sldId id="270" r:id="rId8"/>
    <p:sldId id="265" r:id="rId9"/>
    <p:sldId id="405" r:id="rId10"/>
    <p:sldId id="266" r:id="rId11"/>
    <p:sldId id="406" r:id="rId12"/>
    <p:sldId id="404" r:id="rId13"/>
    <p:sldId id="417" r:id="rId14"/>
    <p:sldId id="416" r:id="rId15"/>
    <p:sldId id="408" r:id="rId16"/>
    <p:sldId id="411" r:id="rId17"/>
    <p:sldId id="412" r:id="rId18"/>
    <p:sldId id="413" r:id="rId19"/>
    <p:sldId id="982" r:id="rId20"/>
    <p:sldId id="415" r:id="rId21"/>
    <p:sldId id="418" r:id="rId22"/>
    <p:sldId id="421" r:id="rId23"/>
    <p:sldId id="422" r:id="rId24"/>
    <p:sldId id="419" r:id="rId25"/>
    <p:sldId id="983" r:id="rId26"/>
    <p:sldId id="423" r:id="rId27"/>
    <p:sldId id="984" r:id="rId28"/>
    <p:sldId id="420" r:id="rId29"/>
    <p:sldId id="9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71087" autoAdjust="0"/>
  </p:normalViewPr>
  <p:slideViewPr>
    <p:cSldViewPr snapToGrid="0">
      <p:cViewPr varScale="1">
        <p:scale>
          <a:sx n="51" d="100"/>
          <a:sy n="51" d="100"/>
        </p:scale>
        <p:origin x="12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CED7C-2E9C-4332-B294-F9C13212C366}" type="datetimeFigureOut">
              <a:rPr lang="en-GB" smtClean="0"/>
              <a:t>27/08/2020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1B83B-ECF0-40BA-BBD7-77098082884B}" type="slidenum">
              <a:rPr lang="en-GB" smtClean="0"/>
              <a:t>‹#›</a:t>
            </a:fld>
            <a:endParaRPr lang="en-GB"/>
          </a:p>
        </p:txBody>
      </p:sp>
    </p:spTree>
    <p:extLst>
      <p:ext uri="{BB962C8B-B14F-4D97-AF65-F5344CB8AC3E}">
        <p14:creationId xmlns:p14="http://schemas.microsoft.com/office/powerpoint/2010/main" val="225533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ustommade.com/blog/carbon-footprint-of-interne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ispreview.co.uk/index.php/2018/07/gov-detail-major-changes-to-boost-uk-full-fibre-broadband-and-5g.html" TargetMode="External"/><Relationship Id="rId4" Type="http://schemas.openxmlformats.org/officeDocument/2006/relationships/hyperlink" Target="https://www.statista.com/statistics/263437/global-smartphone-sales-to-end-users-since-2007/"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repaircafe.org/en/" TargetMode="External"/><Relationship Id="rId13" Type="http://schemas.openxmlformats.org/officeDocument/2006/relationships/hyperlink" Target="https://www.ellenmacarthurfoundation.org/news/in-depth-mobile-phones" TargetMode="External"/><Relationship Id="rId3" Type="http://schemas.openxmlformats.org/officeDocument/2006/relationships/hyperlink" Target="http://www.recycleyourelectricals.org.uk/" TargetMode="External"/><Relationship Id="rId7" Type="http://schemas.openxmlformats.org/officeDocument/2006/relationships/hyperlink" Target="https://therestartproject.org/" TargetMode="External"/><Relationship Id="rId12" Type="http://schemas.openxmlformats.org/officeDocument/2006/relationships/hyperlink" Target="https://therestartproject.org/the-global-footprint-of-mobile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apple.com/uk/recycling/nationalservices/" TargetMode="External"/><Relationship Id="rId11" Type="http://schemas.openxmlformats.org/officeDocument/2006/relationships/hyperlink" Target="https://www.gartner.com/en/newsroom/press-releases/2018-01-29-gartner-says-worldwide-device-shipments-will-increase-2-point-1-percent-in-2018" TargetMode="External"/><Relationship Id="rId5" Type="http://schemas.openxmlformats.org/officeDocument/2006/relationships/hyperlink" Target="https://www.o2recycle.co.uk/" TargetMode="External"/><Relationship Id="rId10" Type="http://schemas.openxmlformats.org/officeDocument/2006/relationships/hyperlink" Target="https://www.fairphone.com/en/" TargetMode="External"/><Relationship Id="rId4" Type="http://schemas.openxmlformats.org/officeDocument/2006/relationships/hyperlink" Target="https://www.mazumamobile.com/?gclid=EAIaIQobChMIt5HDw-uB6wIVA7DtCh3i_wpaEAAYASAAEgIN7PD_BwE" TargetMode="External"/><Relationship Id="rId9" Type="http://schemas.openxmlformats.org/officeDocument/2006/relationships/hyperlink" Target="https://twitter.com/BBCBreakfast/status/1062719804317024256?s=2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ecycleyourelectricals.org.u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witter.com/BBCBreakfast/status/1062719804317024256?s=2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reenpeace.org/usa/reports/click-clean-virginia/?i=70947"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greenpeace.org/usa/reports/click-clean-virginia/#executive-summar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kcloud.com/hub/news/ukcloud-announces-carbon-negative-cloud-services-highlighting-the-need-for-it-modernisation-across-public-sector/"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techuk.org/insights/opinions/item/18209-how-smarter-it-can-lead-to-a-greener-healthier-plane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lickclean.org/"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techuk.org/insights/reports/item/16253-attributing-carbon-to-cloud" TargetMode="External"/><Relationship Id="rId4" Type="http://schemas.openxmlformats.org/officeDocument/2006/relationships/hyperlink" Target="https://docs.google.com/document/d/1eCCb3rgqtQxcRwLdTr0P_hCK_drIZrm1Dpb4dlPeG6M/edi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greenwebfoundation.org/#the-green-web-app" TargetMode="External"/><Relationship Id="rId7" Type="http://schemas.openxmlformats.org/officeDocument/2006/relationships/hyperlink" Target="https://erjjiostudios.com/website-health-check/"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ecometer.org/" TargetMode="External"/><Relationship Id="rId5" Type="http://schemas.openxmlformats.org/officeDocument/2006/relationships/hyperlink" Target="https://www.websitecarbon.com/" TargetMode="External"/><Relationship Id="rId4" Type="http://schemas.openxmlformats.org/officeDocument/2006/relationships/hyperlink" Target="https://www.thegreenwebfoundation.org/directory/"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ndvine.com/hubfs/downloads/phenomena/2018-phenomena-report.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dpi.com/2078-1547/6/1/117/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3390/challe6010117"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clickclean.org/uk/en/" TargetMode="External"/><Relationship Id="rId4" Type="http://schemas.openxmlformats.org/officeDocument/2006/relationships/hyperlink" Target="https://blog.digital-detox.co.uk/digital-pollution-solution-green-report/?inf_contact_key=3f31704198c74156a47cf5a93032856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Hi we’re just going to mute and pause this while we wait for everyone to arrive.</a:t>
            </a:r>
            <a:endParaRPr lang="en-US" dirty="0"/>
          </a:p>
        </p:txBody>
      </p:sp>
      <p:sp>
        <p:nvSpPr>
          <p:cNvPr id="4" name="Slide Number Placeholder 3"/>
          <p:cNvSpPr>
            <a:spLocks noGrp="1"/>
          </p:cNvSpPr>
          <p:nvPr>
            <p:ph type="sldNum" sz="quarter" idx="10"/>
          </p:nvPr>
        </p:nvSpPr>
        <p:spPr/>
        <p:txBody>
          <a:bodyPr/>
          <a:lstStyle/>
          <a:p>
            <a:fld id="{AB0A9B54-1947-1D4C-AFC2-F059E690D68D}" type="slidenum">
              <a:rPr lang="en-US" smtClean="0"/>
              <a:t>1</a:t>
            </a:fld>
            <a:endParaRPr lang="en-US"/>
          </a:p>
        </p:txBody>
      </p:sp>
    </p:spTree>
    <p:extLst>
      <p:ext uri="{BB962C8B-B14F-4D97-AF65-F5344CB8AC3E}">
        <p14:creationId xmlns:p14="http://schemas.microsoft.com/office/powerpoint/2010/main" val="1002063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estimated 2.5 out of 7.5 billion people world-wide are now connected to the web and on a global level, sales of smartphones have rocketed from 300 million in 2010 to more than 1.56 billion in 2018. </a:t>
            </a:r>
            <a:r>
              <a:rPr lang="en-GB" sz="1200" u="sng" kern="1200" dirty="0">
                <a:solidFill>
                  <a:schemeClr val="tx1"/>
                </a:solidFill>
                <a:effectLst/>
                <a:latin typeface="+mn-lt"/>
                <a:ea typeface="+mn-ea"/>
                <a:cs typeface="+mn-cs"/>
                <a:hlinkClick r:id="rId3"/>
              </a:rPr>
              <a:t>https://www.custommade.com/blog/carbon-footprint-of-internet/</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https://www.statista.com/statistics/263437/global-smartphone-sales-to-end-users-since-2007/</a:t>
            </a:r>
            <a:endParaRPr lang="en-GB" sz="120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the Government wants Gigabit capable “</a:t>
            </a:r>
            <a:r>
              <a:rPr lang="en-US" sz="1200" b="0" i="1" kern="1200" dirty="0">
                <a:solidFill>
                  <a:schemeClr val="tx1"/>
                </a:solidFill>
                <a:effectLst/>
                <a:latin typeface="+mn-lt"/>
                <a:ea typeface="+mn-ea"/>
                <a:cs typeface="+mn-cs"/>
              </a:rPr>
              <a:t>full </a:t>
            </a:r>
            <a:r>
              <a:rPr lang="en-US" sz="1200" b="0" i="1" kern="1200" dirty="0" err="1">
                <a:solidFill>
                  <a:schemeClr val="tx1"/>
                </a:solidFill>
                <a:effectLst/>
                <a:latin typeface="+mn-lt"/>
                <a:ea typeface="+mn-ea"/>
                <a:cs typeface="+mn-cs"/>
              </a:rPr>
              <a:t>fibre</a:t>
            </a:r>
            <a:r>
              <a:rPr lang="en-US" sz="1200" b="0" i="0" kern="1200" dirty="0">
                <a:solidFill>
                  <a:schemeClr val="tx1"/>
                </a:solidFill>
                <a:effectLst/>
                <a:latin typeface="+mn-lt"/>
                <a:ea typeface="+mn-ea"/>
                <a:cs typeface="+mn-cs"/>
              </a:rPr>
              <a:t>” FTTP/H services to cover 10 million premises by 2022, then 15 million by 2025 and it has an aspiration for “</a:t>
            </a:r>
            <a:r>
              <a:rPr lang="en-US" sz="1200" b="0" i="1" kern="1200" dirty="0">
                <a:solidFill>
                  <a:schemeClr val="tx1"/>
                </a:solidFill>
                <a:effectLst/>
                <a:latin typeface="+mn-lt"/>
                <a:ea typeface="+mn-ea"/>
                <a:cs typeface="+mn-cs"/>
              </a:rPr>
              <a:t>nationwide</a:t>
            </a:r>
            <a:r>
              <a:rPr lang="en-US" sz="1200" b="0" i="0" kern="1200" dirty="0">
                <a:solidFill>
                  <a:schemeClr val="tx1"/>
                </a:solidFill>
                <a:effectLst/>
                <a:latin typeface="+mn-lt"/>
                <a:ea typeface="+mn-ea"/>
                <a:cs typeface="+mn-cs"/>
              </a:rPr>
              <a:t>” coverage by 2033 (</a:t>
            </a:r>
            <a:r>
              <a:rPr lang="en-US" sz="1200" b="0" i="0" u="none" strike="noStrike" kern="1200" dirty="0">
                <a:solidFill>
                  <a:schemeClr val="tx1"/>
                </a:solidFill>
                <a:effectLst/>
                <a:latin typeface="+mn-lt"/>
                <a:ea typeface="+mn-ea"/>
                <a:cs typeface="+mn-cs"/>
                <a:hlinkClick r:id="rId5"/>
              </a:rPr>
              <a:t>here</a:t>
            </a:r>
            <a:r>
              <a:rPr lang="en-US" sz="1200" b="0" i="0" kern="1200" dirty="0">
                <a:solidFill>
                  <a:schemeClr val="tx1"/>
                </a:solidFill>
                <a:effectLst/>
                <a:latin typeface="+mn-lt"/>
                <a:ea typeface="+mn-ea"/>
                <a:cs typeface="+mn-cs"/>
              </a:rPr>
              <a:t>). In theory this could resolve concerns over the rural vs urban divide, but assuming that’s even achievable then it’s still a very long way off and in the meantime the divide will remain.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12</a:t>
            </a:fld>
            <a:endParaRPr lang="en-GB"/>
          </a:p>
        </p:txBody>
      </p:sp>
    </p:spTree>
    <p:extLst>
      <p:ext uri="{BB962C8B-B14F-4D97-AF65-F5344CB8AC3E}">
        <p14:creationId xmlns:p14="http://schemas.microsoft.com/office/powerpoint/2010/main" val="88153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Dependent on a number of factors- consider the LIFECYCLE of the device</a:t>
            </a:r>
          </a:p>
          <a:p>
            <a:endParaRPr lang="en-GB" dirty="0"/>
          </a:p>
          <a:p>
            <a:r>
              <a:rPr lang="en-GB" dirty="0"/>
              <a:t>*Where have the materials used to make the device come from? Mining earth minerals comes with an </a:t>
            </a:r>
            <a:r>
              <a:rPr lang="en-GB" dirty="0" err="1"/>
              <a:t>environetal</a:t>
            </a:r>
            <a:r>
              <a:rPr lang="en-GB" dirty="0"/>
              <a:t> and social impact </a:t>
            </a:r>
            <a:r>
              <a:rPr lang="en-GB" dirty="0" err="1"/>
              <a:t>e.g</a:t>
            </a:r>
            <a:r>
              <a:rPr lang="en-GB" dirty="0"/>
              <a:t>…..Tungsten, Tin, Gold, tantalum </a:t>
            </a:r>
            <a:r>
              <a:rPr lang="en-US" dirty="0"/>
              <a:t>Tin is used as a circuit board solder for electronics; (center) tantalum stores electricity and is used in cellular phone batteries and other electronics; (right) tungsten makes cellular phones vibrate</a:t>
            </a:r>
          </a:p>
          <a:p>
            <a:r>
              <a:rPr lang="en-US" dirty="0" err="1"/>
              <a:t>Fairphone</a:t>
            </a:r>
            <a:r>
              <a:rPr lang="en-US" dirty="0"/>
              <a:t> example- Certified Gold. </a:t>
            </a:r>
            <a:endParaRPr lang="en-GB" dirty="0"/>
          </a:p>
          <a:p>
            <a:pPr marL="171450" indent="-171450">
              <a:buFont typeface="Arial" panose="020B0604020202020204" pitchFamily="34" charset="0"/>
              <a:buChar char="•"/>
            </a:pPr>
            <a:r>
              <a:rPr lang="en-GB" dirty="0"/>
              <a:t>Manufacture- energy and water intensive processes</a:t>
            </a:r>
          </a:p>
          <a:p>
            <a:pPr marL="171450" indent="-171450">
              <a:buFont typeface="Arial" panose="020B0604020202020204" pitchFamily="34" charset="0"/>
              <a:buChar char="•"/>
            </a:pPr>
            <a:r>
              <a:rPr lang="en-GB" dirty="0"/>
              <a:t>*Transport- often shipped long distance to reach users</a:t>
            </a:r>
          </a:p>
          <a:p>
            <a:pPr marL="171450" indent="-171450">
              <a:buFont typeface="Arial" panose="020B0604020202020204" pitchFamily="34" charset="0"/>
              <a:buChar char="•"/>
            </a:pPr>
            <a:r>
              <a:rPr lang="en-GB" dirty="0"/>
              <a:t>How do you use the device? </a:t>
            </a:r>
          </a:p>
          <a:p>
            <a:pPr marL="171450" indent="-171450">
              <a:buFont typeface="Arial" panose="020B0604020202020204" pitchFamily="34" charset="0"/>
              <a:buChar char="•"/>
            </a:pPr>
            <a:endParaRPr lang="en-GB" dirty="0"/>
          </a:p>
          <a:p>
            <a:r>
              <a:rPr lang="en-GB" sz="1200" kern="1200" dirty="0">
                <a:solidFill>
                  <a:schemeClr val="tx1"/>
                </a:solidFill>
                <a:effectLst/>
                <a:latin typeface="+mn-lt"/>
                <a:ea typeface="+mn-ea"/>
                <a:cs typeface="+mn-cs"/>
              </a:rPr>
              <a:t>We now ship around 1.5 billion smart phones per year, selling about sixty per second. For each phone manufactured, approximately 30 kilos of rock is mined in order to extract 100g of minerals. The minerals used in electronic devices are often rare and mining practices have been associated with poor labour conditions, child labour, unfair pay, armed conflict deforestation and land degradation. Manufacturing is energy intensive, for example, smartphone manufacture produces the equivalent emissions of the Philippines per year. Furthermore, both mining and manufacturing are water intensive </a:t>
            </a:r>
            <a:r>
              <a:rPr lang="en-GB" sz="1200" u="sng" kern="1200" dirty="0">
                <a:solidFill>
                  <a:schemeClr val="tx1"/>
                </a:solidFill>
                <a:effectLst/>
                <a:latin typeface="+mn-lt"/>
                <a:ea typeface="+mn-ea"/>
                <a:cs typeface="+mn-cs"/>
              </a:rPr>
              <a:t>processes</a:t>
            </a:r>
            <a:r>
              <a:rPr lang="en-GB" sz="1200" kern="1200" dirty="0">
                <a:solidFill>
                  <a:schemeClr val="tx1"/>
                </a:solidFill>
                <a:effectLst/>
                <a:latin typeface="+mn-lt"/>
                <a:ea typeface="+mn-ea"/>
                <a:cs typeface="+mn-cs"/>
              </a:rPr>
              <a:t>  . </a:t>
            </a:r>
          </a:p>
          <a:p>
            <a:r>
              <a:rPr lang="en-GB" sz="1200" kern="1200" dirty="0">
                <a:solidFill>
                  <a:schemeClr val="tx1"/>
                </a:solidFill>
                <a:effectLst/>
                <a:latin typeface="+mn-lt"/>
                <a:ea typeface="+mn-ea"/>
                <a:cs typeface="+mn-cs"/>
              </a:rPr>
              <a:t>In Europe discarded electronic devices present a material loss of 500 million USD annually, however 75% of electronic devices can be recycled. Challenges include design complexity and lack of standardisation, legal issues, pace of technological change, use of rare, difficult to recycle elements, user perception and behaviours, expense of repairs and developing effective systems to recover products.</a:t>
            </a:r>
            <a:r>
              <a:rPr lang="en-GB" sz="1200" u="sng"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Use your device for longer, pass it on or get it fixed before buying a new one</a:t>
            </a:r>
          </a:p>
          <a:p>
            <a:pPr lvl="0"/>
            <a:r>
              <a:rPr lang="en-GB" sz="1200" kern="1200" dirty="0">
                <a:solidFill>
                  <a:schemeClr val="tx1"/>
                </a:solidFill>
                <a:effectLst/>
                <a:latin typeface="+mn-lt"/>
                <a:ea typeface="+mn-ea"/>
                <a:cs typeface="+mn-cs"/>
              </a:rPr>
              <a:t>If you can’t do any of the above and need to recycle your device then the UK campaign </a:t>
            </a:r>
            <a:r>
              <a:rPr lang="en-GB" sz="1200" u="sng" kern="1200" dirty="0">
                <a:solidFill>
                  <a:schemeClr val="tx1"/>
                </a:solidFill>
                <a:effectLst/>
                <a:latin typeface="+mn-lt"/>
                <a:ea typeface="+mn-ea"/>
                <a:cs typeface="+mn-cs"/>
                <a:hlinkClick r:id="rId3"/>
              </a:rPr>
              <a:t>Recycle Your Electricals</a:t>
            </a:r>
            <a:r>
              <a:rPr lang="en-GB" sz="1200" kern="1200" dirty="0">
                <a:solidFill>
                  <a:schemeClr val="tx1"/>
                </a:solidFill>
                <a:effectLst/>
                <a:latin typeface="+mn-lt"/>
                <a:ea typeface="+mn-ea"/>
                <a:cs typeface="+mn-cs"/>
              </a:rPr>
              <a:t> gives information on how and where devices can be recycled</a:t>
            </a:r>
          </a:p>
          <a:p>
            <a:pPr lvl="0"/>
            <a:r>
              <a:rPr lang="en-GB" sz="1200" kern="1200" dirty="0">
                <a:solidFill>
                  <a:schemeClr val="tx1"/>
                </a:solidFill>
                <a:effectLst/>
                <a:latin typeface="+mn-lt"/>
                <a:ea typeface="+mn-ea"/>
                <a:cs typeface="+mn-cs"/>
              </a:rPr>
              <a:t>Consider recycling services such as </a:t>
            </a:r>
            <a:r>
              <a:rPr lang="en-GB" sz="1200" u="sng" kern="1200" dirty="0" err="1">
                <a:solidFill>
                  <a:schemeClr val="tx1"/>
                </a:solidFill>
                <a:effectLst/>
                <a:latin typeface="+mn-lt"/>
                <a:ea typeface="+mn-ea"/>
                <a:cs typeface="+mn-cs"/>
                <a:hlinkClick r:id="rId4"/>
              </a:rPr>
              <a:t>Mazuma</a:t>
            </a:r>
            <a:r>
              <a:rPr lang="en-GB" sz="1200" u="sng" kern="1200" dirty="0">
                <a:solidFill>
                  <a:schemeClr val="tx1"/>
                </a:solidFill>
                <a:effectLst/>
                <a:latin typeface="+mn-lt"/>
                <a:ea typeface="+mn-ea"/>
                <a:cs typeface="+mn-cs"/>
                <a:hlinkClick r:id="rId4"/>
              </a:rPr>
              <a:t> Mobile</a:t>
            </a:r>
            <a:r>
              <a:rPr lang="en-GB" sz="1200" kern="1200" dirty="0">
                <a:solidFill>
                  <a:schemeClr val="tx1"/>
                </a:solidFill>
                <a:effectLst/>
                <a:latin typeface="+mn-lt"/>
                <a:ea typeface="+mn-ea"/>
                <a:cs typeface="+mn-cs"/>
              </a:rPr>
              <a:t>; an online mobile phone reuse and recycling service which gives same day cash payments for mobile phones, the handsets are refurbished and sold on. Other similar initiatives include </a:t>
            </a:r>
            <a:r>
              <a:rPr lang="en-GB" sz="1200" u="sng" kern="1200" dirty="0">
                <a:solidFill>
                  <a:schemeClr val="tx1"/>
                </a:solidFill>
                <a:effectLst/>
                <a:latin typeface="+mn-lt"/>
                <a:ea typeface="+mn-ea"/>
                <a:cs typeface="+mn-cs"/>
                <a:hlinkClick r:id="rId5"/>
              </a:rPr>
              <a:t>O2 Recycle</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6"/>
              </a:rPr>
              <a:t>Apple Recycling Programme</a:t>
            </a:r>
            <a:r>
              <a:rPr lang="en-GB" sz="1200" kern="1200" dirty="0">
                <a:solidFill>
                  <a:schemeClr val="tx1"/>
                </a:solidFill>
                <a:effectLst/>
                <a:latin typeface="+mn-lt"/>
                <a:ea typeface="+mn-ea"/>
                <a:cs typeface="+mn-cs"/>
              </a:rPr>
              <a:t> or community initiatives and social enterprises such as </a:t>
            </a:r>
            <a:r>
              <a:rPr lang="en-GB" sz="1200" u="sng" kern="1200" dirty="0">
                <a:solidFill>
                  <a:schemeClr val="tx1"/>
                </a:solidFill>
                <a:effectLst/>
                <a:latin typeface="+mn-lt"/>
                <a:ea typeface="+mn-ea"/>
                <a:cs typeface="+mn-cs"/>
                <a:hlinkClick r:id="rId7"/>
              </a:rPr>
              <a:t>The Restart Project</a:t>
            </a:r>
            <a:r>
              <a:rPr lang="en-GB" sz="1200" kern="1200" dirty="0">
                <a:solidFill>
                  <a:schemeClr val="tx1"/>
                </a:solidFill>
                <a:effectLst/>
                <a:latin typeface="+mn-lt"/>
                <a:ea typeface="+mn-ea"/>
                <a:cs typeface="+mn-cs"/>
              </a:rPr>
              <a:t> or </a:t>
            </a:r>
            <a:r>
              <a:rPr lang="en-GB" sz="1200" u="sng" kern="1200" dirty="0">
                <a:solidFill>
                  <a:schemeClr val="tx1"/>
                </a:solidFill>
                <a:effectLst/>
                <a:latin typeface="+mn-lt"/>
                <a:ea typeface="+mn-ea"/>
                <a:cs typeface="+mn-cs"/>
                <a:hlinkClick r:id="rId8"/>
              </a:rPr>
              <a:t>Repair Cafe</a:t>
            </a:r>
            <a:r>
              <a:rPr lang="en-GB" sz="1200" kern="1200" dirty="0">
                <a:solidFill>
                  <a:schemeClr val="tx1"/>
                </a:solidFill>
                <a:effectLst/>
                <a:latin typeface="+mn-lt"/>
                <a:ea typeface="+mn-ea"/>
                <a:cs typeface="+mn-cs"/>
              </a:rPr>
              <a:t> which involve teaching people to fix and upcycle all sorts of devices</a:t>
            </a:r>
          </a:p>
          <a:p>
            <a:pPr lvl="0"/>
            <a:r>
              <a:rPr lang="en-GB" sz="1200" kern="1200" dirty="0">
                <a:solidFill>
                  <a:schemeClr val="tx1"/>
                </a:solidFill>
                <a:effectLst/>
                <a:latin typeface="+mn-lt"/>
                <a:ea typeface="+mn-ea"/>
                <a:cs typeface="+mn-cs"/>
              </a:rPr>
              <a:t>Are you a cable hoarder? Hidden in our homes are </a:t>
            </a:r>
            <a:r>
              <a:rPr lang="en-GB" sz="1200" u="sng" kern="1200" dirty="0">
                <a:solidFill>
                  <a:schemeClr val="tx1"/>
                </a:solidFill>
                <a:effectLst/>
                <a:latin typeface="+mn-lt"/>
                <a:ea typeface="+mn-ea"/>
                <a:cs typeface="+mn-cs"/>
                <a:hlinkClick r:id="rId9"/>
              </a:rPr>
              <a:t>370,000 tonnes of cables</a:t>
            </a:r>
            <a:r>
              <a:rPr lang="en-GB" sz="1200" kern="1200" dirty="0">
                <a:solidFill>
                  <a:schemeClr val="tx1"/>
                </a:solidFill>
                <a:effectLst/>
                <a:latin typeface="+mn-lt"/>
                <a:ea typeface="+mn-ea"/>
                <a:cs typeface="+mn-cs"/>
              </a:rPr>
              <a:t>! Cable Amnesty, a partnership between Colchester Borough Council and Colchester Arts Centre, are on a mission to purge you of your cables, so they can be recycled! </a:t>
            </a:r>
          </a:p>
          <a:p>
            <a:pPr lvl="0"/>
            <a:r>
              <a:rPr lang="en-GB" sz="1200" kern="1200" dirty="0">
                <a:solidFill>
                  <a:schemeClr val="tx1"/>
                </a:solidFill>
                <a:effectLst/>
                <a:latin typeface="+mn-lt"/>
                <a:ea typeface="+mn-ea"/>
                <a:cs typeface="+mn-cs"/>
              </a:rPr>
              <a:t>Consider buying a refurbished device, they work just as well and are often cheaper</a:t>
            </a:r>
          </a:p>
          <a:p>
            <a:pPr lvl="0"/>
            <a:r>
              <a:rPr lang="en-GB" sz="1200" kern="1200" dirty="0">
                <a:solidFill>
                  <a:schemeClr val="tx1"/>
                </a:solidFill>
                <a:effectLst/>
                <a:latin typeface="+mn-lt"/>
                <a:ea typeface="+mn-ea"/>
                <a:cs typeface="+mn-cs"/>
              </a:rPr>
              <a:t>Before replacing or purchasing, research your device choice- does the company have a circular economy strategy or a renewable energy strategy based on Science Based Targets rather than vague commitments not backed by action? Some companies provide options to trade in old for new devices. </a:t>
            </a:r>
            <a:r>
              <a:rPr lang="en-GB" sz="1200" u="sng" kern="1200" dirty="0" err="1">
                <a:solidFill>
                  <a:schemeClr val="tx1"/>
                </a:solidFill>
                <a:effectLst/>
                <a:latin typeface="+mn-lt"/>
                <a:ea typeface="+mn-ea"/>
                <a:cs typeface="+mn-cs"/>
                <a:hlinkClick r:id="rId10"/>
              </a:rPr>
              <a:t>Fairphone</a:t>
            </a:r>
            <a:r>
              <a:rPr lang="en-GB" sz="1200" kern="1200" dirty="0">
                <a:solidFill>
                  <a:schemeClr val="tx1"/>
                </a:solidFill>
                <a:effectLst/>
                <a:latin typeface="+mn-lt"/>
                <a:ea typeface="+mn-ea"/>
                <a:cs typeface="+mn-cs"/>
              </a:rPr>
              <a:t> for example is built with a modular design, so component parts can be easily replaced, as well as using recycled plastics and Fairtrade metals</a:t>
            </a:r>
          </a:p>
          <a:p>
            <a:r>
              <a:rPr lang="en-GB" sz="1200" kern="1200" dirty="0">
                <a:solidFill>
                  <a:schemeClr val="tx1"/>
                </a:solidFill>
                <a:effectLst/>
                <a:latin typeface="+mn-lt"/>
                <a:ea typeface="+mn-ea"/>
                <a:cs typeface="+mn-cs"/>
              </a:rPr>
              <a:t>Gartner, 2018 </a:t>
            </a:r>
            <a:r>
              <a:rPr lang="en-GB" sz="1200" u="sng" kern="1200" dirty="0">
                <a:solidFill>
                  <a:schemeClr val="tx1"/>
                </a:solidFill>
                <a:effectLst/>
                <a:latin typeface="+mn-lt"/>
                <a:ea typeface="+mn-ea"/>
                <a:cs typeface="+mn-cs"/>
                <a:hlinkClick r:id="rId11"/>
              </a:rPr>
              <a:t>https://www.gartner.com/en/newsroom/press-releases/2018-01-29-gartner-says-worldwide-device-shipments-will-increase-2-point-1-percent-in-2018</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12"/>
              </a:rPr>
              <a:t>https://therestartproject.org/the-global-footprint-of-mobiles/</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13"/>
              </a:rPr>
              <a:t>https://www.ellenmacarthurfoundation.org/news/in-depth-mobile-phones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Catherine Westman, A circular economy handbook for businesses and supply chains: repair, remake, redesign, rethink</a:t>
            </a:r>
          </a:p>
          <a:p>
            <a:r>
              <a:rPr lang="en-GB" sz="1200" kern="1200" dirty="0">
                <a:solidFill>
                  <a:schemeClr val="tx1"/>
                </a:solidFill>
                <a:effectLst/>
                <a:latin typeface="+mn-lt"/>
                <a:ea typeface="+mn-ea"/>
                <a:cs typeface="+mn-cs"/>
              </a:rPr>
              <a:t> This info might be quite nice summarised as an infographic something like this: (excuse my drawing- I will look to see if there’s anything existing like this online!) </a:t>
            </a:r>
          </a:p>
          <a:p>
            <a:r>
              <a:rPr lang="en-GB" sz="1200" kern="1200" dirty="0">
                <a:solidFill>
                  <a:schemeClr val="tx1"/>
                </a:solidFill>
                <a:effectLst/>
                <a:latin typeface="+mn-lt"/>
                <a:ea typeface="+mn-ea"/>
                <a:cs typeface="+mn-cs"/>
              </a:rPr>
              <a:t> e-waste could represent an opportunity worth over 62.5 billion dollars per year with the potential of creating millions of decent new 'clean and green' jobs worldwide. (ITU)</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15</a:t>
            </a:fld>
            <a:endParaRPr lang="en-GB"/>
          </a:p>
        </p:txBody>
      </p:sp>
    </p:spTree>
    <p:extLst>
      <p:ext uri="{BB962C8B-B14F-4D97-AF65-F5344CB8AC3E}">
        <p14:creationId xmlns:p14="http://schemas.microsoft.com/office/powerpoint/2010/main" val="370627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Stage:</a:t>
            </a:r>
          </a:p>
          <a:p>
            <a:pPr marL="171450" indent="-171450">
              <a:buFont typeface="Arial" panose="020B0604020202020204" pitchFamily="34" charset="0"/>
              <a:buChar char="•"/>
            </a:pPr>
            <a:r>
              <a:rPr lang="en-GB" dirty="0"/>
              <a:t>Design- use recycled materials or sustainable materials that can be recycled, design for longevity and reuse</a:t>
            </a:r>
          </a:p>
          <a:p>
            <a:pPr marL="171450" indent="-171450">
              <a:buFont typeface="Arial" panose="020B0604020202020204" pitchFamily="34" charset="0"/>
              <a:buChar char="•"/>
            </a:pPr>
            <a:r>
              <a:rPr lang="en-GB" dirty="0"/>
              <a:t>Manufacturing- transparency of processes, energy sourcing, action taken to reduce impacts</a:t>
            </a:r>
          </a:p>
          <a:p>
            <a:pPr marL="171450" indent="-171450">
              <a:buFont typeface="Arial" panose="020B0604020202020204" pitchFamily="34" charset="0"/>
              <a:buChar char="•"/>
            </a:pPr>
            <a:r>
              <a:rPr lang="en-GB" dirty="0"/>
              <a:t>Life extension: Use for as long as possible, fix it, pass on to someone else person or charity to use (second life), find </a:t>
            </a:r>
            <a:r>
              <a:rPr lang="en-GB" dirty="0" err="1"/>
              <a:t>intiatives</a:t>
            </a:r>
            <a:r>
              <a:rPr lang="en-GB" dirty="0"/>
              <a:t> where you can recycle it- some offer cash back- collection points </a:t>
            </a:r>
            <a:r>
              <a:rPr lang="en-GB" dirty="0" err="1"/>
              <a:t>RecycleUK</a:t>
            </a:r>
            <a:r>
              <a:rPr lang="en-GB" dirty="0"/>
              <a:t> campaign- mention, find out key points. </a:t>
            </a:r>
          </a:p>
          <a:p>
            <a:pPr marL="171450" indent="-171450">
              <a:buFont typeface="Arial" panose="020B0604020202020204" pitchFamily="34" charset="0"/>
              <a:buChar char="•"/>
            </a:pPr>
            <a:r>
              <a:rPr lang="en-GB" dirty="0"/>
              <a:t>Mention barriers to recycling and re-use- what can the sector do to encourage behaviour change/change perceptions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16</a:t>
            </a:fld>
            <a:endParaRPr lang="en-GB"/>
          </a:p>
        </p:txBody>
      </p:sp>
    </p:spTree>
    <p:extLst>
      <p:ext uri="{BB962C8B-B14F-4D97-AF65-F5344CB8AC3E}">
        <p14:creationId xmlns:p14="http://schemas.microsoft.com/office/powerpoint/2010/main" val="196219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Stats on E-Waste</a:t>
            </a:r>
          </a:p>
          <a:p>
            <a:pPr marL="171450" indent="-171450">
              <a:buFont typeface="Arial" panose="020B0604020202020204" pitchFamily="34" charset="0"/>
              <a:buChar char="•"/>
            </a:pPr>
            <a:r>
              <a:rPr lang="en-GB" dirty="0"/>
              <a:t>Hoarder- issues such as data protection lead us to keep phones in drawers</a:t>
            </a:r>
          </a:p>
          <a:p>
            <a:pPr marL="171450" indent="-171450">
              <a:buFont typeface="Arial" panose="020B0604020202020204" pitchFamily="34" charset="0"/>
              <a:buChar char="•"/>
            </a:pPr>
            <a:r>
              <a:rPr lang="en-GB" dirty="0"/>
              <a:t>Note we are better in UK and Europe- stats from Susanne</a:t>
            </a:r>
          </a:p>
          <a:p>
            <a:pPr marL="171450" indent="-171450">
              <a:buFont typeface="Arial" panose="020B0604020202020204" pitchFamily="34" charset="0"/>
              <a:buChar char="•"/>
            </a:pPr>
            <a:r>
              <a:rPr lang="en-GB" dirty="0"/>
              <a:t>Emphasise this is a huge economic and environmental opportunity- stats from briefing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e-waste could represent an opportunity worth over 62.5 billion dollars per year with the potential of creating millions of decent new 'clean and green' jobs worldwide. (ITU)</a:t>
            </a:r>
            <a:endParaRPr lang="en-GB" dirty="0"/>
          </a:p>
          <a:p>
            <a:pPr marL="171450" indent="-171450">
              <a:buFont typeface="Arial" panose="020B0604020202020204" pitchFamily="34" charset="0"/>
              <a:buChar char="•"/>
            </a:pPr>
            <a:endParaRPr lang="en-GB" dirty="0"/>
          </a:p>
          <a:p>
            <a:r>
              <a:rPr lang="en-GB" sz="1200" kern="1200" dirty="0">
                <a:solidFill>
                  <a:schemeClr val="tx1"/>
                </a:solidFill>
                <a:effectLst/>
                <a:latin typeface="+mn-lt"/>
                <a:ea typeface="+mn-ea"/>
                <a:cs typeface="+mn-cs"/>
              </a:rPr>
              <a:t>In Europe discarded electronic devices present a material loss of 500 million USD annually, however 75% of electronic devices can be recycled. Challenges include design complexity and lack of standardisation, legal issues, pace of technological change, use of rare, difficult to recycle elements, user perception and behaviours, expense of repairs and developing effective systems to recover products.</a:t>
            </a:r>
            <a:r>
              <a:rPr lang="en-GB" sz="1200" u="sng"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Use your device for longer, pass it on or get it fixed before buying a new one</a:t>
            </a:r>
          </a:p>
          <a:p>
            <a:pPr lvl="0"/>
            <a:r>
              <a:rPr lang="en-GB" sz="1200" kern="1200" dirty="0">
                <a:solidFill>
                  <a:schemeClr val="tx1"/>
                </a:solidFill>
                <a:effectLst/>
                <a:latin typeface="+mn-lt"/>
                <a:ea typeface="+mn-ea"/>
                <a:cs typeface="+mn-cs"/>
              </a:rPr>
              <a:t>If you can’t do any of the above and need to recycle your device then the UK campaign </a:t>
            </a:r>
            <a:r>
              <a:rPr lang="en-GB" sz="1200" u="sng" kern="1200" dirty="0">
                <a:solidFill>
                  <a:schemeClr val="tx1"/>
                </a:solidFill>
                <a:effectLst/>
                <a:latin typeface="+mn-lt"/>
                <a:ea typeface="+mn-ea"/>
                <a:cs typeface="+mn-cs"/>
                <a:hlinkClick r:id="rId3"/>
              </a:rPr>
              <a:t>Recycle Your Electricals</a:t>
            </a:r>
            <a:r>
              <a:rPr lang="en-GB" sz="1200" kern="1200" dirty="0">
                <a:solidFill>
                  <a:schemeClr val="tx1"/>
                </a:solidFill>
                <a:effectLst/>
                <a:latin typeface="+mn-lt"/>
                <a:ea typeface="+mn-ea"/>
                <a:cs typeface="+mn-cs"/>
              </a:rPr>
              <a:t> gives information on how and where devices can be recycled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17</a:t>
            </a:fld>
            <a:endParaRPr lang="en-GB"/>
          </a:p>
        </p:txBody>
      </p:sp>
    </p:spTree>
    <p:extLst>
      <p:ext uri="{BB962C8B-B14F-4D97-AF65-F5344CB8AC3E}">
        <p14:creationId xmlns:p14="http://schemas.microsoft.com/office/powerpoint/2010/main" val="3783979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Are you a cable hoarder? Hidden in our homes are </a:t>
            </a:r>
            <a:r>
              <a:rPr lang="en-GB" sz="1200" u="sng" kern="1200" dirty="0">
                <a:solidFill>
                  <a:schemeClr val="tx1"/>
                </a:solidFill>
                <a:effectLst/>
                <a:latin typeface="+mn-lt"/>
                <a:ea typeface="+mn-ea"/>
                <a:cs typeface="+mn-cs"/>
                <a:hlinkClick r:id="rId3"/>
              </a:rPr>
              <a:t>370,000 tonnes of cables</a:t>
            </a:r>
            <a:r>
              <a:rPr lang="en-GB" sz="1200" kern="1200" dirty="0">
                <a:solidFill>
                  <a:schemeClr val="tx1"/>
                </a:solidFill>
                <a:effectLst/>
                <a:latin typeface="+mn-lt"/>
                <a:ea typeface="+mn-ea"/>
                <a:cs typeface="+mn-cs"/>
              </a:rPr>
              <a:t>! Cable Amnesty, a partnership between Colchester Borough Council and Colchester Arts Centre, are on a mission to purge you of your cables, so they can be recycled!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We are working with Enform the environmental agency and Colchester Borough Council recycling team to ensure their responsible disposal.</a:t>
            </a:r>
          </a:p>
          <a:p>
            <a:pPr fontAlgn="base"/>
            <a:r>
              <a:rPr lang="en-US" sz="1200" b="0" i="0" kern="1200" dirty="0">
                <a:solidFill>
                  <a:schemeClr val="tx1"/>
                </a:solidFill>
                <a:effectLst/>
                <a:latin typeface="+mn-lt"/>
                <a:ea typeface="+mn-ea"/>
                <a:cs typeface="+mn-cs"/>
              </a:rPr>
              <a:t>There will of course be prizes. Sexiest cable, rarest cable, oldest cable </a:t>
            </a:r>
            <a:r>
              <a:rPr lang="en-US" sz="1200" b="0" i="0" kern="1200" dirty="0" err="1">
                <a:solidFill>
                  <a:schemeClr val="tx1"/>
                </a:solidFill>
                <a:effectLst/>
                <a:latin typeface="+mn-lt"/>
                <a:ea typeface="+mn-ea"/>
                <a:cs typeface="+mn-cs"/>
              </a:rPr>
              <a:t>etc</a:t>
            </a:r>
            <a:r>
              <a:rPr lang="en-US" sz="1200" b="0" i="0" kern="1200" dirty="0">
                <a:solidFill>
                  <a:schemeClr val="tx1"/>
                </a:solidFill>
                <a:effectLst/>
                <a:latin typeface="+mn-lt"/>
                <a:ea typeface="+mn-ea"/>
                <a:cs typeface="+mn-cs"/>
              </a:rPr>
              <a:t> - and you are most welcome to come and take whatever cables are useful to you home. All free.</a:t>
            </a: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18</a:t>
            </a:fld>
            <a:endParaRPr lang="en-GB"/>
          </a:p>
        </p:txBody>
      </p:sp>
    </p:spTree>
    <p:extLst>
      <p:ext uri="{BB962C8B-B14F-4D97-AF65-F5344CB8AC3E}">
        <p14:creationId xmlns:p14="http://schemas.microsoft.com/office/powerpoint/2010/main" val="2086393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 vast, expansive network of infrastructure such as cables, communication towers, data centres and servers are required to fuel the world-wide web. Every piece of data stored in the cloud, every email we send and every website we visit requires energy to power them, and that physical infrastructure is working away all the time, even though it is not visible to us with each click. The vast majority of these data centres are located in Northern Virginia, USA, where a rapidly expanding city of data centres called “Data Centre Alley” run 24 hours a day, in a state where the energy mix is dominated by fossil fuels. Despite many tech companies making renewable energy commitments, </a:t>
            </a:r>
            <a:r>
              <a:rPr lang="en-GB" sz="1200" u="sng" kern="1200" dirty="0">
                <a:solidFill>
                  <a:schemeClr val="tx1"/>
                </a:solidFill>
                <a:effectLst/>
                <a:latin typeface="+mn-lt"/>
                <a:ea typeface="+mn-ea"/>
                <a:cs typeface="+mn-cs"/>
                <a:hlinkClick r:id="rId3"/>
              </a:rPr>
              <a:t>only a fraction</a:t>
            </a:r>
            <a:r>
              <a:rPr lang="en-GB" sz="1200" kern="1200" dirty="0">
                <a:solidFill>
                  <a:schemeClr val="tx1"/>
                </a:solidFill>
                <a:effectLst/>
                <a:latin typeface="+mn-lt"/>
                <a:ea typeface="+mn-ea"/>
                <a:cs typeface="+mn-cs"/>
              </a:rPr>
              <a:t> of data centre energy capacity is powered by on-site renewable projects across the board (with the exception of Apple) . Instead, many green claims are linked to </a:t>
            </a:r>
            <a:r>
              <a:rPr lang="en-GB" sz="1200" u="sng" kern="1200" dirty="0">
                <a:solidFill>
                  <a:schemeClr val="tx1"/>
                </a:solidFill>
                <a:effectLst/>
                <a:latin typeface="+mn-lt"/>
                <a:ea typeface="+mn-ea"/>
                <a:cs typeface="+mn-cs"/>
              </a:rPr>
              <a:t>off-setting </a:t>
            </a:r>
            <a:r>
              <a:rPr lang="en-GB" sz="1200" kern="1200" dirty="0">
                <a:solidFill>
                  <a:schemeClr val="tx1"/>
                </a:solidFill>
                <a:effectLst/>
                <a:latin typeface="+mn-lt"/>
                <a:ea typeface="+mn-ea"/>
                <a:cs typeface="+mn-cs"/>
              </a:rPr>
              <a:t>  meaning data centres continue to fuel local demand for energy and fossil fuel companies continue to expand their investment in infrastructure such as the proposed Atlantic Coast Pipeline to match their demand, locking in unsustainable paths of consumption which take us in the opposite direction of the deep cuts needed to stay below 1.5 degrees of warming. </a:t>
            </a:r>
          </a:p>
          <a:p>
            <a:r>
              <a:rPr lang="en-GB" sz="1200" kern="1200" dirty="0">
                <a:solidFill>
                  <a:schemeClr val="tx1"/>
                </a:solidFill>
                <a:effectLst/>
                <a:latin typeface="+mn-lt"/>
                <a:ea typeface="+mn-ea"/>
                <a:cs typeface="+mn-cs"/>
              </a:rPr>
              <a:t>Greenpeace, </a:t>
            </a:r>
            <a:r>
              <a:rPr lang="en-GB" sz="1200" u="sng" kern="1200" dirty="0">
                <a:solidFill>
                  <a:schemeClr val="tx1"/>
                </a:solidFill>
                <a:effectLst/>
                <a:latin typeface="+mn-lt"/>
                <a:ea typeface="+mn-ea"/>
                <a:cs typeface="+mn-cs"/>
                <a:hlinkClick r:id="rId4"/>
              </a:rPr>
              <a:t>https://www.greenpeace.org/usa/reports/click-clean-virginia/#executive-summary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Link to JB guide</a:t>
            </a: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20</a:t>
            </a:fld>
            <a:endParaRPr lang="en-GB"/>
          </a:p>
        </p:txBody>
      </p:sp>
    </p:spTree>
    <p:extLst>
      <p:ext uri="{BB962C8B-B14F-4D97-AF65-F5344CB8AC3E}">
        <p14:creationId xmlns:p14="http://schemas.microsoft.com/office/powerpoint/2010/main" val="102464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Data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a building housing computing facilities such as servers, routers- they provide a secure and conditioned environment for electronic and data processing equipment. </a:t>
            </a:r>
          </a:p>
          <a:p>
            <a:endParaRPr lang="en-US" sz="1200" b="0" i="0" kern="1200" dirty="0">
              <a:solidFill>
                <a:schemeClr val="tx1"/>
              </a:solidFill>
              <a:effectLst/>
              <a:latin typeface="+mn-lt"/>
              <a:ea typeface="+mn-ea"/>
              <a:cs typeface="+mn-cs"/>
            </a:endParaRPr>
          </a:p>
          <a:p>
            <a:r>
              <a:rPr lang="en-US" dirty="0"/>
              <a:t>supporting critical national infrastructures, telecommunications, government operations and security, they deliver corporate IT services, e-government services, financial services, digital media, mobile computing and knowledge management. Yes, they enable social networking, internet access, online shopping and gaming but they also underpin all the technologies that enable a low carbon economy, such as smart grid, intelligent transport systems, smart buildings and smart cities. They even facilitate a whole range of virtual substitutes for carbon intensive activities, such as virtual presence and transport substitution technologies, e-commerce and access to creative content through digital downloads. Data </a:t>
            </a:r>
            <a:r>
              <a:rPr lang="en-US" dirty="0" err="1"/>
              <a:t>centres</a:t>
            </a:r>
            <a:r>
              <a:rPr lang="en-US" dirty="0"/>
              <a:t> pervade and enable our everyday activities, from commuting to shopping.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run IT and need cooling-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Data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rely on energy from the grid so their emissions depend largely on the energy mix of the grid in the country where they are located…</a:t>
            </a:r>
          </a:p>
          <a:p>
            <a:endParaRPr lang="en-US" sz="1200" b="0" i="0" kern="1200" dirty="0">
              <a:solidFill>
                <a:schemeClr val="tx1"/>
              </a:solidFill>
              <a:effectLst/>
              <a:latin typeface="+mn-lt"/>
              <a:ea typeface="+mn-ea"/>
              <a:cs typeface="+mn-cs"/>
            </a:endParaRPr>
          </a:p>
          <a:p>
            <a:r>
              <a:rPr lang="en-US" dirty="0"/>
              <a:t>Powering data </a:t>
            </a:r>
            <a:r>
              <a:rPr lang="en-US" dirty="0" err="1"/>
              <a:t>centres</a:t>
            </a:r>
            <a:r>
              <a:rPr lang="en-US" dirty="0"/>
              <a:t> from renewables or low carbon generation on site is problematic because data </a:t>
            </a:r>
            <a:r>
              <a:rPr lang="en-US" dirty="0" err="1"/>
              <a:t>centres</a:t>
            </a:r>
            <a:r>
              <a:rPr lang="en-US" dirty="0"/>
              <a:t> need constant and reliable power supply and this is not yet feasible using current technologies.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Adopting cloud-based IT strategies and using smart technologies will be essential to sustain these environmental benefits. While legacy technology, such as on-premises data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are a huge consumer of power and a significant contributor to carbon emissions, cloud services are much more environmentally friendly. This is due to the cloud computing model that encourages the consolidation and use of fewer larger data </a:t>
            </a:r>
            <a:r>
              <a:rPr lang="en-US" sz="1200" b="0" i="0" kern="1200" dirty="0" err="1">
                <a:solidFill>
                  <a:schemeClr val="tx1"/>
                </a:solidFill>
                <a:effectLst/>
                <a:latin typeface="+mn-lt"/>
                <a:ea typeface="+mn-ea"/>
                <a:cs typeface="+mn-cs"/>
              </a:rPr>
              <a:t>centres</a:t>
            </a:r>
            <a:r>
              <a:rPr lang="en-US" sz="1200" b="0" i="0" kern="1200" dirty="0">
                <a:solidFill>
                  <a:schemeClr val="tx1"/>
                </a:solidFill>
                <a:effectLst/>
                <a:latin typeface="+mn-lt"/>
                <a:ea typeface="+mn-ea"/>
                <a:cs typeface="+mn-cs"/>
              </a:rPr>
              <a:t> that can run more efficiently and reduce carbon emissions up to </a:t>
            </a:r>
            <a:r>
              <a:rPr lang="en-US" sz="1200" b="0" i="0" u="none" strike="noStrike" kern="1200" dirty="0">
                <a:solidFill>
                  <a:schemeClr val="tx1"/>
                </a:solidFill>
                <a:effectLst/>
                <a:latin typeface="+mn-lt"/>
                <a:ea typeface="+mn-ea"/>
                <a:cs typeface="+mn-cs"/>
                <a:hlinkClick r:id="rId3"/>
              </a:rPr>
              <a:t>50%</a:t>
            </a:r>
            <a:r>
              <a:rPr lang="en-US" sz="1200" b="0" i="0" kern="1200" dirty="0">
                <a:solidFill>
                  <a:schemeClr val="tx1"/>
                </a:solidFill>
                <a:effectLst/>
                <a:latin typeface="+mn-lt"/>
                <a:ea typeface="+mn-ea"/>
                <a:cs typeface="+mn-cs"/>
              </a:rPr>
              <a:t>. We can easily see that cloud-based services are better for the planet and can also help to facilitate remote working initiatives by providing video streaming services and collaboration applications helping to maintain productivity while keeping the impact of commuting to a minimum. </a:t>
            </a:r>
          </a:p>
          <a:p>
            <a:endParaRPr lang="en-US" sz="1200" b="0" i="0" kern="1200" dirty="0">
              <a:solidFill>
                <a:schemeClr val="tx1"/>
              </a:solidFill>
              <a:effectLst/>
              <a:latin typeface="+mn-lt"/>
              <a:ea typeface="+mn-ea"/>
              <a:cs typeface="+mn-cs"/>
            </a:endParaRPr>
          </a:p>
          <a:p>
            <a:r>
              <a:rPr lang="en-GB" dirty="0">
                <a:hlinkClick r:id="rId4"/>
              </a:rPr>
              <a:t>https://www.techuk.org/insights/opinions/item/18209-how-smarter-it-can-lead-to-a-greener-healthier-planet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1B83B-ECF0-40BA-BBD7-7709808288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58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r>
              <a:rPr lang="en-GB" sz="18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Switch</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to web hosting and cloud services which are </a:t>
            </a:r>
            <a:r>
              <a:rPr lang="en-GB" sz="18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renewably powered</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and service providers which are transparent and accountable on their energy sources, greenhouse gases and targets</a:t>
            </a:r>
            <a:r>
              <a:rPr lang="en-GB" sz="1800" dirty="0">
                <a:effectLst/>
                <a:latin typeface="Calibri" panose="020F0502020204030204" pitchFamily="34" charset="0"/>
                <a:ea typeface="Calibri" panose="020F0502020204030204" pitchFamily="34" charset="0"/>
                <a:cs typeface="Times New Roman" panose="02020603050405020304" pitchFamily="18" charset="0"/>
              </a:rPr>
              <a:t> . </a:t>
            </a:r>
            <a:r>
              <a:rPr lang="en-GB" sz="1800" dirty="0">
                <a:effectLst/>
                <a:latin typeface="Calibri" panose="020F0502020204030204" pitchFamily="34" charset="0"/>
                <a:ea typeface="Calibri" panose="020F0502020204030204" pitchFamily="34" charset="0"/>
                <a:cs typeface="Calibri" panose="020F0502020204030204" pitchFamily="34" charset="0"/>
              </a:rPr>
              <a:t>It is important to understand company renewable energy claims- for example whether the energy is generated on site or whether it has been achieved by less effective means such as offsets. Greenpeace’s </a:t>
            </a:r>
            <a:r>
              <a:rPr lang="en-GB"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Company Scorecards</a:t>
            </a:r>
            <a:r>
              <a:rPr lang="en-GB" sz="1800" dirty="0">
                <a:effectLst/>
                <a:latin typeface="Calibri" panose="020F0502020204030204" pitchFamily="34" charset="0"/>
                <a:ea typeface="Calibri" panose="020F0502020204030204" pitchFamily="34" charset="0"/>
                <a:cs typeface="Calibri" panose="020F0502020204030204" pitchFamily="34" charset="0"/>
              </a:rPr>
              <a:t> for digital services, tells you which companies and apps are living up to their green claims allowing you to opt for more sustainable services. </a:t>
            </a:r>
            <a:r>
              <a:rPr lang="en-GB"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This paper</a:t>
            </a:r>
            <a:r>
              <a:rPr lang="en-GB" sz="1800" dirty="0">
                <a:effectLst/>
                <a:latin typeface="Calibri" panose="020F0502020204030204" pitchFamily="34" charset="0"/>
                <a:ea typeface="Calibri" panose="020F0502020204030204" pitchFamily="34" charset="0"/>
                <a:cs typeface="Calibri" panose="020F0502020204030204" pitchFamily="34" charset="0"/>
              </a:rPr>
              <a:t> by the </a:t>
            </a:r>
            <a:r>
              <a:rPr lang="en-GB" sz="1800" dirty="0" err="1">
                <a:effectLst/>
                <a:latin typeface="Calibri" panose="020F0502020204030204" pitchFamily="34" charset="0"/>
                <a:ea typeface="Calibri" panose="020F0502020204030204" pitchFamily="34" charset="0"/>
                <a:cs typeface="Calibri" panose="020F0502020204030204" pitchFamily="34" charset="0"/>
              </a:rPr>
              <a:t>Coed</a:t>
            </a:r>
            <a:r>
              <a:rPr lang="en-GB" sz="1800" dirty="0">
                <a:effectLst/>
                <a:latin typeface="Calibri" panose="020F0502020204030204" pitchFamily="34" charset="0"/>
                <a:ea typeface="Calibri" panose="020F0502020204030204" pitchFamily="34" charset="0"/>
                <a:cs typeface="Calibri" panose="020F0502020204030204" pitchFamily="34" charset="0"/>
              </a:rPr>
              <a:t> Ethics Community analyses the pros and cons of the top six providers.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Have set Science-Based Targets. You might be interested in this guide we produced to help those buying cloud services to interpret data and ask the right questions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https://www.techuk.org/insights/reports/item/16253-attributing-carbon-to-cloud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Maybe this should be the second action: its probably the most impactful action from a user perspective.</a:t>
            </a: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22</a:t>
            </a:fld>
            <a:endParaRPr lang="en-GB"/>
          </a:p>
        </p:txBody>
      </p:sp>
    </p:spTree>
    <p:extLst>
      <p:ext uri="{BB962C8B-B14F-4D97-AF65-F5344CB8AC3E}">
        <p14:creationId xmlns:p14="http://schemas.microsoft.com/office/powerpoint/2010/main" val="1416897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arial" panose="020B0604020202020204" pitchFamily="34" charset="0"/>
              </a:rPr>
              <a:t> recover one ocean-bound plastic bottle for every 5 searches.</a:t>
            </a:r>
          </a:p>
          <a:p>
            <a:endParaRPr lang="en-US" b="0" i="0" dirty="0">
              <a:solidFill>
                <a:srgbClr val="555555"/>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Calibri" panose="020F0502020204030204" pitchFamily="34" charset="0"/>
              </a:rPr>
              <a:t>Use a green host</a:t>
            </a:r>
            <a:r>
              <a:rPr lang="en-GB" sz="1800" dirty="0">
                <a:effectLst/>
                <a:latin typeface="Calibri" panose="020F0502020204030204" pitchFamily="34" charset="0"/>
                <a:ea typeface="Calibri" panose="020F0502020204030204" pitchFamily="34" charset="0"/>
                <a:cs typeface="Calibri" panose="020F0502020204030204" pitchFamily="34" charset="0"/>
              </a:rPr>
              <a:t>: The </a:t>
            </a:r>
            <a:r>
              <a:rPr lang="en-GB"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Green Web Foundation app</a:t>
            </a:r>
            <a:r>
              <a:rPr lang="en-GB" sz="1800" dirty="0">
                <a:effectLst/>
                <a:latin typeface="Calibri" panose="020F0502020204030204" pitchFamily="34" charset="0"/>
                <a:ea typeface="Calibri" panose="020F0502020204030204" pitchFamily="34" charset="0"/>
                <a:cs typeface="Calibri" panose="020F0502020204030204" pitchFamily="34" charset="0"/>
              </a:rPr>
              <a:t> allows you to see whether a website is hosted ‘green or grey’ as you visit it or find a green host for your webpage through their  </a:t>
            </a:r>
            <a:r>
              <a:rPr lang="en-GB"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Green Hosting Directory</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This calculator</a:t>
            </a:r>
            <a:r>
              <a:rPr lang="en-GB" sz="1800" dirty="0">
                <a:effectLst/>
                <a:latin typeface="Calibri" panose="020F0502020204030204" pitchFamily="34" charset="0"/>
                <a:ea typeface="Calibri" panose="020F0502020204030204" pitchFamily="34" charset="0"/>
                <a:cs typeface="Calibri" panose="020F0502020204030204" pitchFamily="34" charset="0"/>
              </a:rPr>
              <a:t> allows you to measure the carbon footprint of your website, </a:t>
            </a:r>
            <a:r>
              <a:rPr lang="en-GB" sz="1800" u="sng"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Ecometer</a:t>
            </a:r>
            <a:r>
              <a:rPr lang="en-GB" sz="1800" dirty="0">
                <a:effectLst/>
                <a:latin typeface="Calibri" panose="020F0502020204030204" pitchFamily="34" charset="0"/>
                <a:ea typeface="Calibri" panose="020F0502020204030204" pitchFamily="34" charset="0"/>
                <a:cs typeface="Calibri" panose="020F0502020204030204" pitchFamily="34" charset="0"/>
              </a:rPr>
              <a:t> allows you to design and build more sustainable web services with tailored recommendations and </a:t>
            </a:r>
            <a:r>
              <a:rPr lang="en-GB" sz="1800" u="sng"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Erjjio</a:t>
            </a:r>
            <a:r>
              <a:rPr lang="en-GB" sz="1800" dirty="0">
                <a:effectLst/>
                <a:latin typeface="Calibri" panose="020F0502020204030204" pitchFamily="34" charset="0"/>
                <a:ea typeface="Calibri" panose="020F0502020204030204" pitchFamily="34" charset="0"/>
                <a:cs typeface="Calibri" panose="020F0502020204030204" pitchFamily="34" charset="0"/>
              </a:rPr>
              <a:t> provide free website health checks.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24</a:t>
            </a:fld>
            <a:endParaRPr lang="en-GB"/>
          </a:p>
        </p:txBody>
      </p:sp>
    </p:spTree>
    <p:extLst>
      <p:ext uri="{BB962C8B-B14F-4D97-AF65-F5344CB8AC3E}">
        <p14:creationId xmlns:p14="http://schemas.microsoft.com/office/powerpoint/2010/main" val="2571348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your technical and digital providers for their environmental and energy reports and what they are doing to address their impacts. You can also add your voice to existing campaigns -see Greenpeace’s Tell Netflix to Go Green campaign as a starter.</a:t>
            </a:r>
          </a:p>
          <a:p>
            <a:r>
              <a:rPr lang="en-US" dirty="0"/>
              <a:t>•	Use your digital art to engage audiences in sustainability, and share with other </a:t>
            </a:r>
            <a:r>
              <a:rPr lang="en-US" dirty="0" err="1"/>
              <a:t>organisations</a:t>
            </a:r>
            <a:r>
              <a:rPr lang="en-US" dirty="0"/>
              <a:t> what you are doing to reduce your digital impacts. Exit Productions ‘Eco-Chambers’ used online theatre to engage their audiences in debating what a sustainable, just society future should look like. Apocalypse Reading Rooms is an online world of ‘talking stories in the face of environmental and social collapse, a gathering of all the books we might need to change the end of the world.’</a:t>
            </a:r>
          </a:p>
          <a:p>
            <a:r>
              <a:rPr lang="en-US" dirty="0"/>
              <a:t>•	Encourage and support your staff to switch energy provider when working from home to a renewable provider such as Good Energy. </a:t>
            </a:r>
          </a:p>
          <a:p>
            <a:endParaRPr lang="en-GB" dirty="0"/>
          </a:p>
          <a:p>
            <a:r>
              <a:rPr lang="en-US" b="1" i="0" dirty="0">
                <a:solidFill>
                  <a:srgbClr val="212529"/>
                </a:solidFill>
                <a:effectLst/>
                <a:latin typeface="Helvetica Neue"/>
              </a:rPr>
              <a:t>he Apocalypse Reading Room</a:t>
            </a:r>
            <a:r>
              <a:rPr lang="en-US" b="0" i="0" dirty="0">
                <a:solidFill>
                  <a:srgbClr val="212529"/>
                </a:solidFill>
                <a:effectLst/>
                <a:latin typeface="Helvetica Neue"/>
              </a:rPr>
              <a:t> is an on-site library curated by Ama Josephine Budge: a world of talking stories in the face of environmental and social collapse, a gathering of all the books we might need to change the end of the world…</a:t>
            </a:r>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26</a:t>
            </a:fld>
            <a:endParaRPr lang="en-GB"/>
          </a:p>
        </p:txBody>
      </p:sp>
    </p:spTree>
    <p:extLst>
      <p:ext uri="{BB962C8B-B14F-4D97-AF65-F5344CB8AC3E}">
        <p14:creationId xmlns:p14="http://schemas.microsoft.com/office/powerpoint/2010/main" val="120517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6BD4442-06A7-4550-9BA3-0F33709AA4A9}"/>
              </a:ext>
            </a:extLst>
          </p:cNvPr>
          <p:cNvSpPr>
            <a:spLocks noGrp="1"/>
          </p:cNvSpPr>
          <p:nvPr>
            <p:ph type="body" idx="1"/>
          </p:nvPr>
        </p:nvSpPr>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Committee on Climate Change Annual Report: 25/6/2020</a:t>
            </a:r>
            <a:endParaRPr lang="en-US" b="0" dirty="0">
              <a:effectLst/>
            </a:endParaRPr>
          </a:p>
          <a:p>
            <a:pPr rtl="0" fontAlgn="base"/>
            <a:r>
              <a:rPr lang="en-US" sz="1200" b="0" i="0" u="none" strike="noStrike" kern="1200" dirty="0">
                <a:solidFill>
                  <a:schemeClr val="tx1"/>
                </a:solidFill>
                <a:effectLst/>
                <a:latin typeface="+mn-lt"/>
                <a:ea typeface="+mn-ea"/>
                <a:cs typeface="+mn-cs"/>
              </a:rPr>
              <a:t>Prime Minister is not doing enough – leadership needed.</a:t>
            </a:r>
          </a:p>
          <a:p>
            <a:pPr rtl="0" fontAlgn="base"/>
            <a:r>
              <a:rPr lang="en-US" sz="1200" b="0" i="0" u="none" strike="noStrike" kern="1200" dirty="0">
                <a:solidFill>
                  <a:schemeClr val="tx1"/>
                </a:solidFill>
                <a:effectLst/>
                <a:latin typeface="+mn-lt"/>
                <a:ea typeface="+mn-ea"/>
                <a:cs typeface="+mn-cs"/>
              </a:rPr>
              <a:t>1,2 and 3 carbon budgets met, third helped by Corona virus</a:t>
            </a:r>
          </a:p>
          <a:p>
            <a:pPr rtl="0"/>
            <a:r>
              <a:rPr lang="en-US" sz="1200" b="0" i="0" u="none" strike="noStrike" kern="1200" dirty="0">
                <a:solidFill>
                  <a:schemeClr val="tx1"/>
                </a:solidFill>
                <a:effectLst/>
                <a:latin typeface="+mn-lt"/>
                <a:ea typeface="+mn-ea"/>
                <a:cs typeface="+mn-cs"/>
              </a:rPr>
              <a:t>4 and 5 not likely to be met under current trajectories</a:t>
            </a:r>
            <a:endParaRPr lang="en-US" b="0" dirty="0">
              <a:effectLst/>
            </a:endParaRPr>
          </a:p>
          <a:p>
            <a:pPr rtl="0" fontAlgn="base"/>
            <a:r>
              <a:rPr lang="en-US" sz="1200" b="0" i="0" u="none" strike="noStrike" kern="1200" dirty="0">
                <a:solidFill>
                  <a:schemeClr val="tx1"/>
                </a:solidFill>
                <a:effectLst/>
                <a:latin typeface="+mn-lt"/>
                <a:ea typeface="+mn-ea"/>
                <a:cs typeface="+mn-cs"/>
              </a:rPr>
              <a:t>Must focus on a green recovery ahead of COP26, a once-in-a-lifetime opportunity. General path to net-zero is “already clear”, according to the report. But we need a full policy package covering every part of the economy by 2025, and virtually all new investments, from cars to heating systems, to be zero-carbon by 2035 at the latest.</a:t>
            </a:r>
          </a:p>
          <a:p>
            <a:pPr rtl="0"/>
            <a:br>
              <a:rPr lang="en-US" b="0" dirty="0">
                <a:effectLst/>
              </a:rPr>
            </a:br>
            <a:r>
              <a:rPr lang="en-US" sz="1200" b="0" i="0" u="none" strike="noStrike" kern="1200" dirty="0">
                <a:solidFill>
                  <a:schemeClr val="tx1"/>
                </a:solidFill>
                <a:effectLst/>
                <a:latin typeface="+mn-lt"/>
                <a:ea typeface="+mn-ea"/>
                <a:cs typeface="+mn-cs"/>
              </a:rPr>
              <a:t>Too much investment already committed to high carbon industries, airlines and road infrastructure with no green conditions. Globally Carbon dioxide emissions dropped by 17% (globally)  compared with last year, but have since surged to about 5% of last year’s levels. Governments are planning to spend $9tn (£7.2tn) globally in the next few months on rescuing their economies from the coronavirus crisis, the IEA has calculated. The stimulus packages created this year will determine the shape of the global economy for the next three years and within that time emissions must start to fall sharply and permanently or we will </a:t>
            </a:r>
            <a:r>
              <a:rPr lang="en-US" sz="1200" b="0" i="0" u="none" strike="noStrike" kern="1200" dirty="0" err="1">
                <a:solidFill>
                  <a:schemeClr val="tx1"/>
                </a:solidFill>
                <a:effectLst/>
                <a:latin typeface="+mn-lt"/>
                <a:ea typeface="+mn-ea"/>
                <a:cs typeface="+mn-cs"/>
              </a:rPr>
              <a:t>fail.“The</a:t>
            </a:r>
            <a:r>
              <a:rPr lang="en-US" sz="1200" b="0" i="0" u="none" strike="noStrike" kern="1200" dirty="0">
                <a:solidFill>
                  <a:schemeClr val="tx1"/>
                </a:solidFill>
                <a:effectLst/>
                <a:latin typeface="+mn-lt"/>
                <a:ea typeface="+mn-ea"/>
                <a:cs typeface="+mn-cs"/>
              </a:rPr>
              <a:t> next three years will determine the course of the next 30 years and beyond,” </a:t>
            </a:r>
            <a:r>
              <a:rPr lang="en-US" sz="1200" b="0" i="0" u="none" strike="noStrike" kern="1200" dirty="0" err="1">
                <a:solidFill>
                  <a:schemeClr val="tx1"/>
                </a:solidFill>
                <a:effectLst/>
                <a:latin typeface="+mn-lt"/>
                <a:ea typeface="+mn-ea"/>
                <a:cs typeface="+mn-cs"/>
              </a:rPr>
              <a:t>Fatih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Birol</a:t>
            </a:r>
            <a:r>
              <a:rPr lang="en-US" sz="1200" b="0" i="0" u="none" strike="noStrike" kern="1200" dirty="0">
                <a:solidFill>
                  <a:schemeClr val="tx1"/>
                </a:solidFill>
                <a:effectLst/>
                <a:latin typeface="+mn-lt"/>
                <a:ea typeface="+mn-ea"/>
                <a:cs typeface="+mn-cs"/>
              </a:rPr>
              <a:t> (Exec Director of IEA)</a:t>
            </a:r>
            <a:endParaRPr lang="en-US" b="0" dirty="0">
              <a:effectLst/>
            </a:endParaRPr>
          </a:p>
          <a:p>
            <a:pPr rtl="0" fontAlgn="base"/>
            <a:br>
              <a:rPr lang="en-US" dirty="0"/>
            </a:br>
            <a:r>
              <a:rPr lang="en-US" sz="1200" b="0" i="0" u="none" strike="noStrike" kern="1200" dirty="0">
                <a:solidFill>
                  <a:schemeClr val="tx1"/>
                </a:solidFill>
                <a:effectLst/>
                <a:latin typeface="+mn-lt"/>
                <a:ea typeface="+mn-ea"/>
                <a:cs typeface="+mn-cs"/>
              </a:rPr>
              <a:t>That’s why we’re calling for a just and green cultural recovery combining targeted public investment (green cultural renewal fund), clear policy signals (for the transition we need), and that implementation of the UK’s legal Climate Change Act obligations is a core part of the Cultural Renewal strategy. This is a once-in-a-lifetime moment and break from normal – </a:t>
            </a:r>
            <a:r>
              <a:rPr lang="en-US" sz="1200" b="0" i="0" u="sng" strike="noStrike" kern="1200" dirty="0">
                <a:solidFill>
                  <a:schemeClr val="tx1"/>
                </a:solidFill>
                <a:effectLst/>
                <a:latin typeface="+mn-lt"/>
                <a:ea typeface="+mn-ea"/>
                <a:cs typeface="+mn-cs"/>
              </a:rPr>
              <a:t>and</a:t>
            </a:r>
            <a:r>
              <a:rPr lang="en-US" sz="1200" b="0" i="0" u="none" strike="noStrike" kern="1200" dirty="0">
                <a:solidFill>
                  <a:schemeClr val="tx1"/>
                </a:solidFill>
                <a:effectLst/>
                <a:latin typeface="+mn-lt"/>
                <a:ea typeface="+mn-ea"/>
                <a:cs typeface="+mn-cs"/>
              </a:rPr>
              <a:t> with the UK hosting the international COP26 climate negotiations, demonstrating this ambition on the world stage is even more important. Everything</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should be on the table. </a:t>
            </a:r>
          </a:p>
          <a:p>
            <a:pPr rtl="0" fontAlgn="base"/>
            <a:r>
              <a:rPr lang="en-US" sz="1200" b="0" i="0" u="none" strike="noStrike" kern="1200" dirty="0">
                <a:solidFill>
                  <a:schemeClr val="tx1"/>
                </a:solidFill>
                <a:effectLst/>
                <a:latin typeface="+mn-lt"/>
                <a:ea typeface="+mn-ea"/>
                <a:cs typeface="+mn-cs"/>
              </a:rPr>
              <a:t>This moment coincides with a major exposure of inequality and institutional racism. Climate and social justice are intimately connected. </a:t>
            </a:r>
          </a:p>
          <a:p>
            <a:pPr rtl="0" fontAlgn="base"/>
            <a:r>
              <a:rPr lang="en-US" sz="1200" b="0" i="0" u="none" strike="noStrike" kern="1200" dirty="0">
                <a:solidFill>
                  <a:schemeClr val="tx1"/>
                </a:solidFill>
                <a:effectLst/>
                <a:latin typeface="+mn-lt"/>
                <a:ea typeface="+mn-ea"/>
                <a:cs typeface="+mn-cs"/>
              </a:rPr>
              <a:t>In </a:t>
            </a:r>
            <a:r>
              <a:rPr lang="en-US" sz="1200" b="0" i="0" u="none" strike="noStrike" kern="1200" dirty="0" err="1">
                <a:solidFill>
                  <a:schemeClr val="tx1"/>
                </a:solidFill>
                <a:effectLst/>
                <a:latin typeface="+mn-lt"/>
                <a:ea typeface="+mn-ea"/>
                <a:cs typeface="+mn-cs"/>
              </a:rPr>
              <a:t>industrialised</a:t>
            </a:r>
            <a:r>
              <a:rPr lang="en-US" sz="1200" b="0" i="0" u="none" strike="noStrike" kern="1200" dirty="0">
                <a:solidFill>
                  <a:schemeClr val="tx1"/>
                </a:solidFill>
                <a:effectLst/>
                <a:latin typeface="+mn-lt"/>
                <a:ea typeface="+mn-ea"/>
                <a:cs typeface="+mn-cs"/>
              </a:rPr>
              <a:t> economies the inequalities revealed by </a:t>
            </a:r>
            <a:r>
              <a:rPr lang="en-US" sz="1200" b="0" i="0" u="none" strike="noStrike" kern="1200" dirty="0" err="1">
                <a:solidFill>
                  <a:schemeClr val="tx1"/>
                </a:solidFill>
                <a:effectLst/>
                <a:latin typeface="+mn-lt"/>
                <a:ea typeface="+mn-ea"/>
                <a:cs typeface="+mn-cs"/>
              </a:rPr>
              <a:t>Covid</a:t>
            </a:r>
            <a:r>
              <a:rPr lang="en-US" sz="1200" b="0" i="0" u="none" strike="noStrike" kern="1200" dirty="0">
                <a:solidFill>
                  <a:schemeClr val="tx1"/>
                </a:solidFill>
                <a:effectLst/>
                <a:latin typeface="+mn-lt"/>
                <a:ea typeface="+mn-ea"/>
                <a:cs typeface="+mn-cs"/>
              </a:rPr>
              <a:t> 19 map directly across to climate and nature: poorer communities have less access to green space, decent housing (insulated, allotments. Gardens,  safe, accessible), more likely to be in high pollution spots, less money for fresh food/organic/clean energy). And these voices are the most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and rarely platformed.</a:t>
            </a:r>
          </a:p>
          <a:p>
            <a:pPr rtl="0" fontAlgn="base"/>
            <a:r>
              <a:rPr lang="en-US" sz="1200" b="0" i="0" u="none" strike="noStrike" kern="1200" dirty="0">
                <a:solidFill>
                  <a:schemeClr val="tx1"/>
                </a:solidFill>
                <a:effectLst/>
                <a:latin typeface="+mn-lt"/>
                <a:ea typeface="+mn-ea"/>
                <a:cs typeface="+mn-cs"/>
              </a:rPr>
              <a:t>We will have to make a choice about how and where we focus our recovery post-rescue. Hundreds of businesses, networks and industry bodies (including the International Energy Agency) are calling this a ‘once in a lifetime’ chance for a green recovery.  But there are also some already trying to edge climate and environmental commitments out of the picture – this idea of ‘recovery at any cost’,  which suggests that the people saying it think we can’t walk and chew gum at the same time when making policy and investment decisions – but of course we must.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A6AF6-037C-4153-B2FE-0538DCD47D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6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Pros of digital</a:t>
            </a:r>
          </a:p>
          <a:p>
            <a:r>
              <a:rPr lang="en-GB" dirty="0"/>
              <a:t>Shift to digital in the arts</a:t>
            </a:r>
          </a:p>
          <a:p>
            <a:r>
              <a:rPr lang="en-GB" dirty="0" err="1"/>
              <a:t>Dematerial</a:t>
            </a:r>
            <a:r>
              <a:rPr lang="en-GB" dirty="0"/>
              <a:t> but not decarbonised</a:t>
            </a:r>
          </a:p>
        </p:txBody>
      </p:sp>
      <p:sp>
        <p:nvSpPr>
          <p:cNvPr id="4" name="Slide Number Placeholder 3"/>
          <p:cNvSpPr>
            <a:spLocks noGrp="1"/>
          </p:cNvSpPr>
          <p:nvPr>
            <p:ph type="sldNum" sz="quarter" idx="5"/>
          </p:nvPr>
        </p:nvSpPr>
        <p:spPr/>
        <p:txBody>
          <a:bodyPr/>
          <a:lstStyle/>
          <a:p>
            <a:fld id="{BCD1B83B-ECF0-40BA-BBD7-77098082884B}" type="slidenum">
              <a:rPr lang="en-GB" smtClean="0"/>
              <a:t>7</a:t>
            </a:fld>
            <a:endParaRPr lang="en-GB"/>
          </a:p>
        </p:txBody>
      </p:sp>
    </p:spTree>
    <p:extLst>
      <p:ext uri="{BB962C8B-B14F-4D97-AF65-F5344CB8AC3E}">
        <p14:creationId xmlns:p14="http://schemas.microsoft.com/office/powerpoint/2010/main" val="282230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think creates and causes the most internet traffic?</a:t>
            </a:r>
          </a:p>
          <a:p>
            <a:r>
              <a:rPr lang="en-US" sz="1200" b="0" i="0" kern="1200" dirty="0">
                <a:solidFill>
                  <a:schemeClr val="tx1"/>
                </a:solidFill>
                <a:effectLst/>
                <a:latin typeface="+mn-lt"/>
                <a:ea typeface="+mn-ea"/>
                <a:cs typeface="+mn-cs"/>
              </a:rPr>
              <a:t>watching videos and playing games online, browsing the web and scrolling our social media feeds (four activities that, together, make up nearly 90 percent of traffic downloaded from the web, according to a </a:t>
            </a:r>
            <a:r>
              <a:rPr lang="en-US" sz="1200" b="0" i="0" u="none" strike="noStrike" kern="1200" dirty="0">
                <a:solidFill>
                  <a:schemeClr val="tx1"/>
                </a:solidFill>
                <a:effectLst/>
                <a:latin typeface="+mn-lt"/>
                <a:ea typeface="+mn-ea"/>
                <a:cs typeface="+mn-cs"/>
                <a:hlinkClick r:id="rId3"/>
              </a:rPr>
              <a:t>2018 report</a:t>
            </a:r>
            <a:r>
              <a:rPr lang="en-US" sz="1200" b="0" i="0" kern="1200" dirty="0">
                <a:solidFill>
                  <a:schemeClr val="tx1"/>
                </a:solidFill>
                <a:effectLst/>
                <a:latin typeface="+mn-lt"/>
                <a:ea typeface="+mn-ea"/>
                <a:cs typeface="+mn-cs"/>
              </a:rPr>
              <a:t> by networking company </a:t>
            </a:r>
            <a:r>
              <a:rPr lang="en-US" sz="1200" b="0" i="0" kern="1200" dirty="0" err="1">
                <a:solidFill>
                  <a:schemeClr val="tx1"/>
                </a:solidFill>
                <a:effectLst/>
                <a:latin typeface="+mn-lt"/>
                <a:ea typeface="+mn-ea"/>
                <a:cs typeface="+mn-cs"/>
              </a:rPr>
              <a:t>Sandvine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Problem is that we are consuming ever larger amounts of data, using internet more and more, storing and using more data…infrastructure gets more efficient can just mean we use more….especially with the introduction of technologies such as 5G</a:t>
            </a:r>
          </a:p>
          <a:p>
            <a:r>
              <a:rPr lang="en-US" sz="1200" b="0" i="0" kern="1200" dirty="0">
                <a:solidFill>
                  <a:schemeClr val="tx1"/>
                </a:solidFill>
                <a:effectLst/>
                <a:latin typeface="+mn-lt"/>
                <a:ea typeface="+mn-ea"/>
                <a:cs typeface="+mn-cs"/>
              </a:rPr>
              <a:t>researchers have estimated the internet could consume </a:t>
            </a:r>
            <a:r>
              <a:rPr lang="en-US" sz="1200" b="0" i="0" u="none" strike="noStrike" kern="1200" dirty="0">
                <a:solidFill>
                  <a:schemeClr val="tx1"/>
                </a:solidFill>
                <a:effectLst/>
                <a:latin typeface="+mn-lt"/>
                <a:ea typeface="+mn-ea"/>
                <a:cs typeface="+mn-cs"/>
                <a:hlinkClick r:id="rId4"/>
              </a:rPr>
              <a:t>more than a fifth</a:t>
            </a:r>
            <a:r>
              <a:rPr lang="en-US" sz="1200" b="0" i="0" kern="1200" dirty="0">
                <a:solidFill>
                  <a:schemeClr val="tx1"/>
                </a:solidFill>
                <a:effectLst/>
                <a:latin typeface="+mn-lt"/>
                <a:ea typeface="+mn-ea"/>
                <a:cs typeface="+mn-cs"/>
              </a:rPr>
              <a:t> of the world’s electricity by 2030.- if that were any other sector alarm bells would be ringing</a:t>
            </a:r>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8</a:t>
            </a:fld>
            <a:endParaRPr lang="en-GB"/>
          </a:p>
        </p:txBody>
      </p:sp>
    </p:spTree>
    <p:extLst>
      <p:ext uri="{BB962C8B-B14F-4D97-AF65-F5344CB8AC3E}">
        <p14:creationId xmlns:p14="http://schemas.microsoft.com/office/powerpoint/2010/main" val="365498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 search requires multiple servers</a:t>
            </a:r>
          </a:p>
          <a:p>
            <a:endParaRPr lang="en-GB" dirty="0"/>
          </a:p>
          <a:p>
            <a:r>
              <a:rPr lang="en-GB" dirty="0"/>
              <a:t>Manufacturing- servers, computers, smartphones</a:t>
            </a:r>
          </a:p>
          <a:p>
            <a:r>
              <a:rPr lang="en-GB" dirty="0"/>
              <a:t>Powering and cooling- devices, data centres, </a:t>
            </a: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9</a:t>
            </a:fld>
            <a:endParaRPr lang="en-GB"/>
          </a:p>
        </p:txBody>
      </p:sp>
    </p:spTree>
    <p:extLst>
      <p:ext uri="{BB962C8B-B14F-4D97-AF65-F5344CB8AC3E}">
        <p14:creationId xmlns:p14="http://schemas.microsoft.com/office/powerpoint/2010/main" val="982831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Broadly Speaking when measuring carbon impacts they are split into those from the ICT sector, for example, the devices we use and the impacts that come with manufacturing them, the networks that transmit our data, the huge data centres that store all of our data in the cloud and that host all the information on the internet so that we can access it 24/7. </a:t>
            </a:r>
          </a:p>
          <a:p>
            <a:r>
              <a:rPr lang="en-GB" dirty="0"/>
              <a:t>The Entertainment and media sector is measured separately but includes streaming entertainment, TV, gaming and newspapers. </a:t>
            </a:r>
          </a:p>
          <a:p>
            <a:r>
              <a:rPr lang="en-GB" dirty="0"/>
              <a:t>You can see from the graph here that for devices in the E and M sector the impact of operating devices is higher than the manufacture impact.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total life cycle carbon footprint of the ICT sector is equivalent to 1.4% of global greenhouse gas</a:t>
            </a:r>
            <a:r>
              <a:rPr lang="en-GB" sz="1200" u="sng"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emissions and around 4% global electricity use. The entertainment and media sector (TV, gaming, streaming entertainment, newspapers) accounts for an additional 1.2% of global emissions and 3% of global electricity consumption. In a best-case scenario, predictions suggest that globally renewable energy production should exceed data centre consumption by 2030, however worst-case estimates suggest communications technology electricity usage could contribute up to 23% of global greenhouse gas emissions by 2030.  </a:t>
            </a:r>
          </a:p>
          <a:p>
            <a:pPr lvl="0"/>
            <a:r>
              <a:rPr lang="en-GB" sz="1200" b="1" i="1" kern="1200" dirty="0">
                <a:solidFill>
                  <a:schemeClr val="tx1"/>
                </a:solidFill>
                <a:effectLst/>
                <a:latin typeface="+mn-lt"/>
                <a:ea typeface="+mn-ea"/>
                <a:cs typeface="+mn-cs"/>
              </a:rPr>
              <a:t>If the </a:t>
            </a:r>
            <a:r>
              <a:rPr lang="en-GB" sz="1200" b="1" i="1" u="sng" kern="1200" dirty="0">
                <a:solidFill>
                  <a:schemeClr val="tx1"/>
                </a:solidFill>
                <a:effectLst/>
                <a:latin typeface="+mn-lt"/>
                <a:ea typeface="+mn-ea"/>
                <a:cs typeface="+mn-cs"/>
              </a:rPr>
              <a:t>internet </a:t>
            </a:r>
            <a:r>
              <a:rPr lang="en-GB" sz="1200" b="1" i="1" kern="1200" dirty="0">
                <a:solidFill>
                  <a:schemeClr val="tx1"/>
                </a:solidFill>
                <a:effectLst/>
                <a:latin typeface="+mn-lt"/>
                <a:ea typeface="+mn-ea"/>
                <a:cs typeface="+mn-cs"/>
              </a:rPr>
              <a:t>was a country, in terms of greenhouse gas emissions it would be the sixth largest polluter.</a:t>
            </a:r>
            <a:endParaRPr lang="en-GB" sz="1200" kern="1200" dirty="0">
              <a:solidFill>
                <a:schemeClr val="tx1"/>
              </a:solidFill>
              <a:effectLst/>
              <a:latin typeface="+mn-lt"/>
              <a:ea typeface="+mn-ea"/>
              <a:cs typeface="+mn-cs"/>
            </a:endParaRPr>
          </a:p>
          <a:p>
            <a:pPr lvl="0"/>
            <a:r>
              <a:rPr lang="en-GB" sz="1200" b="1" i="1" u="sng" kern="1200" dirty="0">
                <a:solidFill>
                  <a:schemeClr val="tx1"/>
                </a:solidFill>
                <a:effectLst/>
                <a:latin typeface="+mn-lt"/>
                <a:ea typeface="+mn-ea"/>
                <a:cs typeface="+mn-cs"/>
              </a:rPr>
              <a:t>If the IT sector were a country, it would be the 3</a:t>
            </a:r>
            <a:r>
              <a:rPr lang="en-GB" sz="1200" b="1" i="1" u="sng" kern="1200" baseline="30000" dirty="0">
                <a:solidFill>
                  <a:schemeClr val="tx1"/>
                </a:solidFill>
                <a:effectLst/>
                <a:latin typeface="+mn-lt"/>
                <a:ea typeface="+mn-ea"/>
                <a:cs typeface="+mn-cs"/>
              </a:rPr>
              <a:t>rd</a:t>
            </a:r>
            <a:r>
              <a:rPr lang="en-GB" sz="1200" b="1" i="1" u="sng" kern="1200" dirty="0">
                <a:solidFill>
                  <a:schemeClr val="tx1"/>
                </a:solidFill>
                <a:effectLst/>
                <a:latin typeface="+mn-lt"/>
                <a:ea typeface="+mn-ea"/>
                <a:cs typeface="+mn-cs"/>
              </a:rPr>
              <a:t> highest consumer of electricity after the USA and China.</a:t>
            </a:r>
            <a:r>
              <a:rPr lang="en-GB" sz="1200"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Malmodin</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Lunden</a:t>
            </a:r>
            <a:r>
              <a:rPr lang="en-GB" sz="1200" kern="1200" dirty="0">
                <a:solidFill>
                  <a:schemeClr val="tx1"/>
                </a:solidFill>
                <a:effectLst/>
                <a:latin typeface="+mn-lt"/>
                <a:ea typeface="+mn-ea"/>
                <a:cs typeface="+mn-cs"/>
              </a:rPr>
              <a:t> (2018) The Energy and Carbon Footprint of the Global ICT and E&amp;M Sectors 2010–2015. Sustainability. vol. 10, no. 9. https://www.mdpi.com/2071-1050/10/9/3027</a:t>
            </a:r>
          </a:p>
          <a:p>
            <a:r>
              <a:rPr lang="en-GB" sz="1200" i="1" kern="1200" dirty="0">
                <a:solidFill>
                  <a:schemeClr val="tx1"/>
                </a:solidFill>
                <a:effectLst/>
                <a:latin typeface="+mn-lt"/>
                <a:ea typeface="+mn-ea"/>
                <a:cs typeface="+mn-cs"/>
              </a:rPr>
              <a:t>On Global Electricity Usage of Communication Technology: Trends to 2030</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by Anders S. G. </a:t>
            </a:r>
            <a:r>
              <a:rPr lang="en-GB" sz="1200" i="1" kern="1200" dirty="0" err="1">
                <a:solidFill>
                  <a:schemeClr val="tx1"/>
                </a:solidFill>
                <a:effectLst/>
                <a:latin typeface="+mn-lt"/>
                <a:ea typeface="+mn-ea"/>
                <a:cs typeface="+mn-cs"/>
              </a:rPr>
              <a:t>Andrae</a:t>
            </a:r>
            <a:r>
              <a:rPr lang="en-GB" sz="1200" i="1" kern="1200" dirty="0">
                <a:solidFill>
                  <a:schemeClr val="tx1"/>
                </a:solidFill>
                <a:effectLst/>
                <a:latin typeface="+mn-lt"/>
                <a:ea typeface="+mn-ea"/>
                <a:cs typeface="+mn-cs"/>
              </a:rPr>
              <a:t> and Tomas </a:t>
            </a:r>
            <a:r>
              <a:rPr lang="en-GB" sz="1200" i="1" kern="1200" dirty="0" err="1">
                <a:solidFill>
                  <a:schemeClr val="tx1"/>
                </a:solidFill>
                <a:effectLst/>
                <a:latin typeface="+mn-lt"/>
                <a:ea typeface="+mn-ea"/>
                <a:cs typeface="+mn-cs"/>
              </a:rPr>
              <a:t>Edler</a:t>
            </a:r>
            <a:r>
              <a:rPr lang="en-GB" sz="1200" i="1" kern="1200" dirty="0">
                <a:solidFill>
                  <a:schemeClr val="tx1"/>
                </a:solidFill>
                <a:effectLst/>
                <a:latin typeface="+mn-lt"/>
                <a:ea typeface="+mn-ea"/>
                <a:cs typeface="+mn-cs"/>
              </a:rPr>
              <a:t>, Challenges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2015</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6</a:t>
            </a:r>
            <a:r>
              <a:rPr lang="en-GB" sz="1200" kern="1200" dirty="0">
                <a:solidFill>
                  <a:schemeClr val="tx1"/>
                </a:solidFill>
                <a:effectLst/>
                <a:latin typeface="+mn-lt"/>
                <a:ea typeface="+mn-ea"/>
                <a:cs typeface="+mn-cs"/>
              </a:rPr>
              <a:t>(1), 117-157; </a:t>
            </a:r>
            <a:r>
              <a:rPr lang="en-GB" sz="1200" b="1" u="sng" kern="1200" dirty="0">
                <a:solidFill>
                  <a:schemeClr val="tx1"/>
                </a:solidFill>
                <a:effectLst/>
                <a:latin typeface="+mn-lt"/>
                <a:ea typeface="+mn-ea"/>
                <a:cs typeface="+mn-cs"/>
                <a:hlinkClick r:id="rId3"/>
              </a:rPr>
              <a:t>https://doi.org/10.3390/challe6010117</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Digital Detox, The Green Report, 2020, </a:t>
            </a:r>
            <a:r>
              <a:rPr lang="en-GB" sz="1200" u="sng" kern="1200" dirty="0">
                <a:solidFill>
                  <a:schemeClr val="tx1"/>
                </a:solidFill>
                <a:effectLst/>
                <a:latin typeface="+mn-lt"/>
                <a:ea typeface="+mn-ea"/>
                <a:cs typeface="+mn-cs"/>
                <a:hlinkClick r:id="rId4"/>
              </a:rPr>
              <a:t>https://blog.digital-detox.co.uk/digital-pollution-solution-green-report/?inf_contact_key=3f31704198c74156a47cf5a930328569</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Greenpeace, 2017, Click Green Report, </a:t>
            </a:r>
            <a:r>
              <a:rPr lang="en-GB" sz="1200" u="sng" kern="1200" dirty="0">
                <a:solidFill>
                  <a:schemeClr val="tx1"/>
                </a:solidFill>
                <a:effectLst/>
                <a:latin typeface="+mn-lt"/>
                <a:ea typeface="+mn-ea"/>
                <a:cs typeface="+mn-cs"/>
                <a:hlinkClick r:id="rId5"/>
              </a:rPr>
              <a:t>http://www.clickclean.org/uk/en/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Maybe change generally to greenhouse gas emissions….</a:t>
            </a:r>
          </a:p>
          <a:p>
            <a:r>
              <a:rPr lang="en-GB" sz="1200" kern="1200" dirty="0">
                <a:solidFill>
                  <a:schemeClr val="tx1"/>
                </a:solidFill>
                <a:effectLst/>
                <a:latin typeface="+mn-lt"/>
                <a:ea typeface="+mn-ea"/>
                <a:cs typeface="+mn-cs"/>
              </a:rPr>
              <a:t> Having read the </a:t>
            </a:r>
            <a:r>
              <a:rPr lang="en-GB" sz="1200" kern="1200" dirty="0" err="1">
                <a:solidFill>
                  <a:schemeClr val="tx1"/>
                </a:solidFill>
                <a:effectLst/>
                <a:latin typeface="+mn-lt"/>
                <a:ea typeface="+mn-ea"/>
                <a:cs typeface="+mn-cs"/>
              </a:rPr>
              <a:t>TechUK</a:t>
            </a:r>
            <a:r>
              <a:rPr lang="en-GB" sz="1200" kern="1200" dirty="0">
                <a:solidFill>
                  <a:schemeClr val="tx1"/>
                </a:solidFill>
                <a:effectLst/>
                <a:latin typeface="+mn-lt"/>
                <a:ea typeface="+mn-ea"/>
                <a:cs typeface="+mn-cs"/>
              </a:rPr>
              <a:t> FAQs I think it would be better not to include the worst case figure – either give the range – best to worst or the middle…</a:t>
            </a:r>
          </a:p>
          <a:p>
            <a:r>
              <a:rPr lang="en-GB" sz="1200" kern="1200" dirty="0">
                <a:solidFill>
                  <a:schemeClr val="tx1"/>
                </a:solidFill>
                <a:effectLst/>
                <a:latin typeface="+mn-lt"/>
                <a:ea typeface="+mn-ea"/>
                <a:cs typeface="+mn-cs"/>
              </a:rPr>
              <a:t> Would be better to have a number on emissions rather than electricity – or maybe even both – electricity + GHGs – this is absolutely one of the key issues for digital – electricity source vs electricity use </a:t>
            </a:r>
          </a:p>
          <a:p>
            <a:r>
              <a:rPr lang="en-GB" sz="1200" kern="1200" dirty="0">
                <a:solidFill>
                  <a:schemeClr val="tx1"/>
                </a:solidFill>
                <a:effectLst/>
                <a:latin typeface="+mn-lt"/>
                <a:ea typeface="+mn-ea"/>
                <a:cs typeface="+mn-cs"/>
              </a:rPr>
              <a:t>I read somewhere a nice figure re. GHGs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it would be world’s 6</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biggest emitter of GHGs</a:t>
            </a: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10</a:t>
            </a:fld>
            <a:endParaRPr lang="en-GB"/>
          </a:p>
        </p:txBody>
      </p:sp>
    </p:spTree>
    <p:extLst>
      <p:ext uri="{BB962C8B-B14F-4D97-AF65-F5344CB8AC3E}">
        <p14:creationId xmlns:p14="http://schemas.microsoft.com/office/powerpoint/2010/main" val="79565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Devices (34%) –energy used to power our phones, tablets, desktops, wearables etc</a:t>
            </a:r>
          </a:p>
          <a:p>
            <a:pPr lvl="0"/>
            <a:r>
              <a:rPr lang="en-GB" sz="1200" kern="1200" dirty="0">
                <a:solidFill>
                  <a:schemeClr val="tx1"/>
                </a:solidFill>
                <a:effectLst/>
                <a:latin typeface="+mn-lt"/>
                <a:ea typeface="+mn-ea"/>
                <a:cs typeface="+mn-cs"/>
              </a:rPr>
              <a:t>Communication Networks (29%)- construction, operation and maintenance of networks for both mobile and fixed networks</a:t>
            </a:r>
          </a:p>
          <a:p>
            <a:pPr lvl="0"/>
            <a:r>
              <a:rPr lang="en-GB" sz="1200" kern="1200" dirty="0">
                <a:solidFill>
                  <a:schemeClr val="tx1"/>
                </a:solidFill>
                <a:effectLst/>
                <a:latin typeface="+mn-lt"/>
                <a:ea typeface="+mn-ea"/>
                <a:cs typeface="+mn-cs"/>
              </a:rPr>
              <a:t>Data Centres (21%)- construction, manufacture and operation of the centres that store all the data on the internet</a:t>
            </a:r>
          </a:p>
          <a:p>
            <a:pPr lvl="0"/>
            <a:r>
              <a:rPr lang="en-GB" sz="1200" kern="1200" dirty="0">
                <a:solidFill>
                  <a:schemeClr val="tx1"/>
                </a:solidFill>
                <a:effectLst/>
                <a:latin typeface="+mn-lt"/>
                <a:ea typeface="+mn-ea"/>
                <a:cs typeface="+mn-cs"/>
              </a:rPr>
              <a:t>Manufacture (16%)- energy for making all the equipment</a:t>
            </a:r>
          </a:p>
          <a:p>
            <a:r>
              <a:rPr lang="en-GB" sz="1200" kern="1200" dirty="0">
                <a:solidFill>
                  <a:schemeClr val="tx1"/>
                </a:solidFill>
                <a:effectLst/>
                <a:latin typeface="+mn-lt"/>
                <a:ea typeface="+mn-ea"/>
                <a:cs typeface="+mn-cs"/>
              </a:rPr>
              <a:t>Greenpeace, 2017, Click Green Report, http://www.clickclean.org/uk/en/</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combined data sets, the embodied footprints of user devices represent the most uncertain part of the footprints as they cannot be easily measured in an accurate way. For the use stage, information is lacking regarding usage profiles, if the usage is extended or limited, if the device is on or off grid or if the connectivity is based on a fixed connection, a </a:t>
            </a:r>
            <a:r>
              <a:rPr lang="en-US" dirty="0" err="1"/>
              <a:t>WiFi</a:t>
            </a:r>
            <a:r>
              <a:rPr lang="en-US" dirty="0"/>
              <a:t> or 4G. All these aspects have a considerable impact on the estimated device’s footprint.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now look at these impact areas in a little more detail and look at some practical actions you can take to reduce your digital footprint. </a:t>
            </a:r>
            <a:endParaRPr lang="en-GB" dirty="0"/>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CD1B83B-ECF0-40BA-BBD7-77098082884B}" type="slidenum">
              <a:rPr lang="en-GB" smtClean="0"/>
              <a:t>11</a:t>
            </a:fld>
            <a:endParaRPr lang="en-GB"/>
          </a:p>
        </p:txBody>
      </p:sp>
    </p:spTree>
    <p:extLst>
      <p:ext uri="{BB962C8B-B14F-4D97-AF65-F5344CB8AC3E}">
        <p14:creationId xmlns:p14="http://schemas.microsoft.com/office/powerpoint/2010/main" val="312420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1ED2-7A8C-49E5-AD57-A00B9ED966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E53CB7-0F45-4382-9B45-16154293E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797F65-C8CC-4F85-8D1F-B8D180D4C081}"/>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5" name="Footer Placeholder 4">
            <a:extLst>
              <a:ext uri="{FF2B5EF4-FFF2-40B4-BE49-F238E27FC236}">
                <a16:creationId xmlns:a16="http://schemas.microsoft.com/office/drawing/2014/main" id="{E74DF780-D9BD-45DD-BE6E-15324B0014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641EC7-864B-4C2D-82D3-F03600FC107B}"/>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651265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92D7-E244-403C-B2A1-036B3482E85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CA70BC-5077-495E-90E7-C7D6906114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99180-6753-4D51-A5FE-1220C5CE8F90}"/>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5" name="Footer Placeholder 4">
            <a:extLst>
              <a:ext uri="{FF2B5EF4-FFF2-40B4-BE49-F238E27FC236}">
                <a16:creationId xmlns:a16="http://schemas.microsoft.com/office/drawing/2014/main" id="{7FAE443A-898F-4EB7-A880-D4DCD8B1E6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54F0A-9773-4630-9F79-FC7A44A61A5F}"/>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2699099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4913D-9663-48D2-B36E-BFAB662238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1121DF-468F-4543-B995-4D1CD8888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F10E23-C047-47C6-A105-482F358578DE}"/>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5" name="Footer Placeholder 4">
            <a:extLst>
              <a:ext uri="{FF2B5EF4-FFF2-40B4-BE49-F238E27FC236}">
                <a16:creationId xmlns:a16="http://schemas.microsoft.com/office/drawing/2014/main" id="{D2DA38E8-D792-460E-8780-4C0C5527B4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27FF8-3505-474F-8FDB-122F3EE1E70D}"/>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89828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A180-130C-4AEB-B475-71693A588B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34E2CE-3E6C-46DB-B1C0-33FE02583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455F64-3444-465B-8A56-9F889D276A0A}"/>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5" name="Footer Placeholder 4">
            <a:extLst>
              <a:ext uri="{FF2B5EF4-FFF2-40B4-BE49-F238E27FC236}">
                <a16:creationId xmlns:a16="http://schemas.microsoft.com/office/drawing/2014/main" id="{6B37A08A-B0D8-4CF3-BC39-1803DA5DB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6C2BD-686D-41E8-BE04-5AF0BE463BFB}"/>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347401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AC71-5C33-4A8A-AE54-4496419990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48183D-75DD-490E-B9D5-4D8F2D8C5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B4E57-98BA-4BFF-9AA1-818FB1A706C3}"/>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5" name="Footer Placeholder 4">
            <a:extLst>
              <a:ext uri="{FF2B5EF4-FFF2-40B4-BE49-F238E27FC236}">
                <a16:creationId xmlns:a16="http://schemas.microsoft.com/office/drawing/2014/main" id="{2954F342-D3FD-45E4-92D0-E20548F917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1BCD7A-F151-4C85-93BA-A6FD89D0BCD7}"/>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277941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82CA-72CC-49B6-96F1-8AA665AF0A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2976FE-BF54-45E4-807B-D600BC1441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5F0FA75-577A-48A1-A1F7-1280793DBC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35957A-DF61-49C9-B8E1-B06B3A19099B}"/>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6" name="Footer Placeholder 5">
            <a:extLst>
              <a:ext uri="{FF2B5EF4-FFF2-40B4-BE49-F238E27FC236}">
                <a16:creationId xmlns:a16="http://schemas.microsoft.com/office/drawing/2014/main" id="{C316FEBE-11F0-42A8-89D7-38EDC803CD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2EA6FB-CBDD-4C85-B859-D9B13A6ABC2D}"/>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394608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CAEB-E714-483C-BD58-61A94AC4D7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82B8A5-F911-4531-902A-69A3BA9D1D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D619AD-0935-44E3-9550-F6E984BC4B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8DFB09-C408-4FCE-987E-44A90084F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44CAE4-54C5-4FFC-ADAE-D7DB57FB6C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50D174-9531-412A-8C45-AE21059BD51C}"/>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8" name="Footer Placeholder 7">
            <a:extLst>
              <a:ext uri="{FF2B5EF4-FFF2-40B4-BE49-F238E27FC236}">
                <a16:creationId xmlns:a16="http://schemas.microsoft.com/office/drawing/2014/main" id="{A5601139-AB2D-475A-A569-67FC28EF0F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48F936-9459-4FFA-9850-FB4D16321B4C}"/>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423081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A42A-147F-4851-9EA9-D7CEB409CB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F960C1-50DC-45A3-903B-CF0A0D32BD73}"/>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4" name="Footer Placeholder 3">
            <a:extLst>
              <a:ext uri="{FF2B5EF4-FFF2-40B4-BE49-F238E27FC236}">
                <a16:creationId xmlns:a16="http://schemas.microsoft.com/office/drawing/2014/main" id="{8724E4DC-D098-413A-9547-4B7F5AA84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B1125ED-3221-4009-9EC1-73D414154FD5}"/>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361229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32110-05D1-4430-A1D1-7C9ACEACC7C6}"/>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3" name="Footer Placeholder 2">
            <a:extLst>
              <a:ext uri="{FF2B5EF4-FFF2-40B4-BE49-F238E27FC236}">
                <a16:creationId xmlns:a16="http://schemas.microsoft.com/office/drawing/2014/main" id="{5A9D8416-B174-4E7F-B0BA-47ACAD8C50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DD0467-F081-491D-9979-B58D9907DF48}"/>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391778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00E5-5B05-4A0F-8AAB-F2A4BC27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06E123-0947-4D3A-88D6-F130AB628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BF217E-5EC5-4551-88E4-D17A85A3D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19812-8A72-4160-A075-54D72D9CC596}"/>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6" name="Footer Placeholder 5">
            <a:extLst>
              <a:ext uri="{FF2B5EF4-FFF2-40B4-BE49-F238E27FC236}">
                <a16:creationId xmlns:a16="http://schemas.microsoft.com/office/drawing/2014/main" id="{91400656-1214-43B9-A2A0-089403346B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FBC85-44BE-4E7E-9357-E244EB0AE8B0}"/>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280792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B35C-7255-4250-86F2-CD5863A1F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36D2DE-689A-4C83-A928-A65F59FAC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58391D-9F03-4C90-A4BE-192F77836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FE747-A184-49D6-B037-534750FD6256}"/>
              </a:ext>
            </a:extLst>
          </p:cNvPr>
          <p:cNvSpPr>
            <a:spLocks noGrp="1"/>
          </p:cNvSpPr>
          <p:nvPr>
            <p:ph type="dt" sz="half" idx="10"/>
          </p:nvPr>
        </p:nvSpPr>
        <p:spPr/>
        <p:txBody>
          <a:bodyPr/>
          <a:lstStyle/>
          <a:p>
            <a:fld id="{06A7A3B3-020A-4569-A024-E5383A4F08DB}" type="datetimeFigureOut">
              <a:rPr lang="en-GB" smtClean="0"/>
              <a:t>27/08/2020</a:t>
            </a:fld>
            <a:endParaRPr lang="en-GB"/>
          </a:p>
        </p:txBody>
      </p:sp>
      <p:sp>
        <p:nvSpPr>
          <p:cNvPr id="6" name="Footer Placeholder 5">
            <a:extLst>
              <a:ext uri="{FF2B5EF4-FFF2-40B4-BE49-F238E27FC236}">
                <a16:creationId xmlns:a16="http://schemas.microsoft.com/office/drawing/2014/main" id="{5ECC1868-7027-4213-A811-81493057E5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6A7147-60E5-44B1-A810-1A0B78FDD7C4}"/>
              </a:ext>
            </a:extLst>
          </p:cNvPr>
          <p:cNvSpPr>
            <a:spLocks noGrp="1"/>
          </p:cNvSpPr>
          <p:nvPr>
            <p:ph type="sldNum" sz="quarter" idx="12"/>
          </p:nvPr>
        </p:nvSpPr>
        <p:spPr/>
        <p:txBody>
          <a:bodyPr/>
          <a:lstStyle/>
          <a:p>
            <a:fld id="{D7DBD91C-D904-43DA-96DD-7D2DF89AB49D}" type="slidenum">
              <a:rPr lang="en-GB" smtClean="0"/>
              <a:t>‹#›</a:t>
            </a:fld>
            <a:endParaRPr lang="en-GB"/>
          </a:p>
        </p:txBody>
      </p:sp>
    </p:spTree>
    <p:extLst>
      <p:ext uri="{BB962C8B-B14F-4D97-AF65-F5344CB8AC3E}">
        <p14:creationId xmlns:p14="http://schemas.microsoft.com/office/powerpoint/2010/main" val="1427222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6CDA6-37D5-4424-9D08-2962EC551B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F74AA-E972-4768-ACBD-858A01A9D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A4C01-A943-4F43-8319-17BD26965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7A3B3-020A-4569-A024-E5383A4F08DB}" type="datetimeFigureOut">
              <a:rPr lang="en-GB" smtClean="0"/>
              <a:t>27/08/2020</a:t>
            </a:fld>
            <a:endParaRPr lang="en-GB"/>
          </a:p>
        </p:txBody>
      </p:sp>
      <p:sp>
        <p:nvSpPr>
          <p:cNvPr id="5" name="Footer Placeholder 4">
            <a:extLst>
              <a:ext uri="{FF2B5EF4-FFF2-40B4-BE49-F238E27FC236}">
                <a16:creationId xmlns:a16="http://schemas.microsoft.com/office/drawing/2014/main" id="{784A0C66-04F0-44D4-8B05-70AEE093B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B8B9B8-2A50-4931-9907-841746DBC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BD91C-D904-43DA-96DD-7D2DF89AB49D}" type="slidenum">
              <a:rPr lang="en-GB" smtClean="0"/>
              <a:t>‹#›</a:t>
            </a:fld>
            <a:endParaRPr lang="en-GB"/>
          </a:p>
        </p:txBody>
      </p:sp>
    </p:spTree>
    <p:extLst>
      <p:ext uri="{BB962C8B-B14F-4D97-AF65-F5344CB8AC3E}">
        <p14:creationId xmlns:p14="http://schemas.microsoft.com/office/powerpoint/2010/main" val="3387486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jp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1.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23.png"/><Relationship Id="rId10" Type="http://schemas.openxmlformats.org/officeDocument/2006/relationships/image" Target="../media/image4.jp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7856" y="4886051"/>
            <a:ext cx="11194144" cy="2015936"/>
          </a:xfrm>
          <a:prstGeom prst="rect">
            <a:avLst/>
          </a:prstGeom>
          <a:noFill/>
        </p:spPr>
        <p:txBody>
          <a:bodyPr wrap="square" rtlCol="0">
            <a:spAutoFit/>
          </a:bodyPr>
          <a:lstStyle/>
          <a:p>
            <a:pPr algn="r"/>
            <a:r>
              <a:rPr lang="en-US" sz="2500" b="1" dirty="0">
                <a:latin typeface="Helvetica Light"/>
                <a:cs typeface="Gill Sans Light"/>
              </a:rPr>
              <a:t>Sustainable Digital Creativity</a:t>
            </a:r>
          </a:p>
          <a:p>
            <a:pPr algn="r"/>
            <a:r>
              <a:rPr lang="en-US" sz="2500" dirty="0">
                <a:latin typeface="Helvetica Light"/>
                <a:cs typeface="Gill Sans Light"/>
              </a:rPr>
              <a:t>25</a:t>
            </a:r>
            <a:r>
              <a:rPr lang="en-US" sz="2500" baseline="30000" dirty="0">
                <a:latin typeface="Helvetica Light"/>
                <a:cs typeface="Gill Sans Light"/>
              </a:rPr>
              <a:t>th</a:t>
            </a:r>
            <a:r>
              <a:rPr lang="en-US" sz="2500" dirty="0">
                <a:latin typeface="Helvetica Light"/>
                <a:cs typeface="Gill Sans Light"/>
              </a:rPr>
              <a:t> August 2020</a:t>
            </a:r>
          </a:p>
          <a:p>
            <a:pPr algn="r"/>
            <a:r>
              <a:rPr lang="en-US" sz="2500" dirty="0">
                <a:latin typeface="Helvetica Light"/>
                <a:cs typeface="Gill Sans Light"/>
              </a:rPr>
              <a:t>Becky Hazlewood</a:t>
            </a:r>
          </a:p>
          <a:p>
            <a:pPr algn="r"/>
            <a:r>
              <a:rPr lang="en-US" sz="2500" dirty="0">
                <a:latin typeface="Helvetica Light"/>
                <a:cs typeface="Gill Sans Light"/>
              </a:rPr>
              <a:t>Environmental Sustainability Project Manager</a:t>
            </a:r>
          </a:p>
          <a:p>
            <a:pPr algn="r"/>
            <a:r>
              <a:rPr lang="en-US" sz="2500" dirty="0">
                <a:latin typeface="Helvetica Light"/>
                <a:cs typeface="Gill Sans Light"/>
              </a:rPr>
              <a:t>Julie’s Bicycle</a:t>
            </a:r>
          </a:p>
        </p:txBody>
      </p:sp>
      <p:pic>
        <p:nvPicPr>
          <p:cNvPr id="17" name="Picture 16" descr="JB Logo 2019 - Bl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7401" y="318762"/>
            <a:ext cx="2133599" cy="637524"/>
          </a:xfrm>
          <a:prstGeom prst="rect">
            <a:avLst/>
          </a:prstGeom>
        </p:spPr>
      </p:pic>
      <p:pic>
        <p:nvPicPr>
          <p:cNvPr id="16" name="Picture 15">
            <a:extLst>
              <a:ext uri="{FF2B5EF4-FFF2-40B4-BE49-F238E27FC236}">
                <a16:creationId xmlns:a16="http://schemas.microsoft.com/office/drawing/2014/main" id="{7B6E8E93-1252-4C44-98F3-99D72E3D6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12" y="202284"/>
            <a:ext cx="2915950" cy="921852"/>
          </a:xfrm>
          <a:prstGeom prst="rect">
            <a:avLst/>
          </a:prstGeom>
        </p:spPr>
      </p:pic>
      <p:pic>
        <p:nvPicPr>
          <p:cNvPr id="2" name="Picture 1">
            <a:extLst>
              <a:ext uri="{FF2B5EF4-FFF2-40B4-BE49-F238E27FC236}">
                <a16:creationId xmlns:a16="http://schemas.microsoft.com/office/drawing/2014/main" id="{8F1137F3-74D9-4EEC-B060-3B3ABF70AF80}"/>
              </a:ext>
            </a:extLst>
          </p:cNvPr>
          <p:cNvPicPr>
            <a:picLocks noChangeAspect="1"/>
          </p:cNvPicPr>
          <p:nvPr/>
        </p:nvPicPr>
        <p:blipFill rotWithShape="1">
          <a:blip r:embed="rId5"/>
          <a:srcRect t="20284"/>
          <a:stretch/>
        </p:blipFill>
        <p:spPr>
          <a:xfrm>
            <a:off x="0" y="1649075"/>
            <a:ext cx="12192000" cy="3069126"/>
          </a:xfrm>
          <a:prstGeom prst="rect">
            <a:avLst/>
          </a:prstGeom>
        </p:spPr>
      </p:pic>
    </p:spTree>
    <p:extLst>
      <p:ext uri="{BB962C8B-B14F-4D97-AF65-F5344CB8AC3E}">
        <p14:creationId xmlns:p14="http://schemas.microsoft.com/office/powerpoint/2010/main" val="1016513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CCB4F8-84DD-4CE3-B913-054078FF7558}"/>
              </a:ext>
            </a:extLst>
          </p:cNvPr>
          <p:cNvPicPr>
            <a:picLocks noChangeAspect="1"/>
          </p:cNvPicPr>
          <p:nvPr/>
        </p:nvPicPr>
        <p:blipFill rotWithShape="1">
          <a:blip r:embed="rId3"/>
          <a:srcRect t="4639" b="14426"/>
          <a:stretch/>
        </p:blipFill>
        <p:spPr>
          <a:xfrm>
            <a:off x="870367" y="1061262"/>
            <a:ext cx="10745555" cy="5427406"/>
          </a:xfrm>
          <a:prstGeom prst="rect">
            <a:avLst/>
          </a:prstGeom>
        </p:spPr>
      </p:pic>
      <p:sp>
        <p:nvSpPr>
          <p:cNvPr id="7" name="TextBox 6">
            <a:extLst>
              <a:ext uri="{FF2B5EF4-FFF2-40B4-BE49-F238E27FC236}">
                <a16:creationId xmlns:a16="http://schemas.microsoft.com/office/drawing/2014/main" id="{ACE0EBE7-282D-4228-A77B-C1B1E4E07F85}"/>
              </a:ext>
            </a:extLst>
          </p:cNvPr>
          <p:cNvSpPr txBox="1"/>
          <p:nvPr/>
        </p:nvSpPr>
        <p:spPr>
          <a:xfrm>
            <a:off x="-1" y="6488668"/>
            <a:ext cx="8431481" cy="369332"/>
          </a:xfrm>
          <a:prstGeom prst="rect">
            <a:avLst/>
          </a:prstGeom>
          <a:noFill/>
        </p:spPr>
        <p:txBody>
          <a:bodyPr wrap="square" rtlCol="0">
            <a:spAutoFit/>
          </a:bodyPr>
          <a:lstStyle/>
          <a:p>
            <a:r>
              <a:rPr lang="en-GB" dirty="0"/>
              <a:t>2015 Total carbon footprint for ICT and EM sector, Source: </a:t>
            </a:r>
            <a:r>
              <a:rPr lang="en-GB" dirty="0" err="1"/>
              <a:t>Malmodin</a:t>
            </a:r>
            <a:r>
              <a:rPr lang="en-GB" dirty="0"/>
              <a:t> and </a:t>
            </a:r>
            <a:r>
              <a:rPr lang="en-GB" dirty="0" err="1"/>
              <a:t>Lunden</a:t>
            </a:r>
            <a:r>
              <a:rPr lang="en-GB" dirty="0"/>
              <a:t> 2018</a:t>
            </a:r>
          </a:p>
        </p:txBody>
      </p:sp>
      <p:sp>
        <p:nvSpPr>
          <p:cNvPr id="2" name="Title 1">
            <a:extLst>
              <a:ext uri="{FF2B5EF4-FFF2-40B4-BE49-F238E27FC236}">
                <a16:creationId xmlns:a16="http://schemas.microsoft.com/office/drawing/2014/main" id="{73B648D5-9F16-4C2D-B875-5CC1EB9D3531}"/>
              </a:ext>
            </a:extLst>
          </p:cNvPr>
          <p:cNvSpPr>
            <a:spLocks noGrp="1"/>
          </p:cNvSpPr>
          <p:nvPr>
            <p:ph type="title"/>
          </p:nvPr>
        </p:nvSpPr>
        <p:spPr>
          <a:xfrm>
            <a:off x="0" y="49815"/>
            <a:ext cx="12486290" cy="1148364"/>
          </a:xfrm>
        </p:spPr>
        <p:txBody>
          <a:bodyPr>
            <a:normAutofit fontScale="90000"/>
          </a:bodyPr>
          <a:lstStyle/>
          <a:p>
            <a:r>
              <a:rPr lang="en-GB" b="1" dirty="0"/>
              <a:t>Digital Impacts- what are they and where do they come from? </a:t>
            </a:r>
          </a:p>
        </p:txBody>
      </p:sp>
      <p:sp>
        <p:nvSpPr>
          <p:cNvPr id="3" name="Oval 2">
            <a:extLst>
              <a:ext uri="{FF2B5EF4-FFF2-40B4-BE49-F238E27FC236}">
                <a16:creationId xmlns:a16="http://schemas.microsoft.com/office/drawing/2014/main" id="{82697BCF-58AA-4A86-9120-ABB53141C4DF}"/>
              </a:ext>
            </a:extLst>
          </p:cNvPr>
          <p:cNvSpPr/>
          <p:nvPr/>
        </p:nvSpPr>
        <p:spPr>
          <a:xfrm>
            <a:off x="285008" y="2327564"/>
            <a:ext cx="1365662" cy="13419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1.4% </a:t>
            </a:r>
            <a:r>
              <a:rPr lang="en-GB" dirty="0" err="1"/>
              <a:t>ghg</a:t>
            </a:r>
            <a:endParaRPr lang="en-GB" dirty="0"/>
          </a:p>
          <a:p>
            <a:pPr algn="ctr"/>
            <a:r>
              <a:rPr lang="en-GB" dirty="0"/>
              <a:t>4% </a:t>
            </a:r>
            <a:r>
              <a:rPr lang="en-GB" dirty="0" err="1"/>
              <a:t>elec</a:t>
            </a:r>
            <a:endParaRPr lang="en-GB" dirty="0"/>
          </a:p>
        </p:txBody>
      </p:sp>
      <p:sp>
        <p:nvSpPr>
          <p:cNvPr id="5" name="Oval 4">
            <a:extLst>
              <a:ext uri="{FF2B5EF4-FFF2-40B4-BE49-F238E27FC236}">
                <a16:creationId xmlns:a16="http://schemas.microsoft.com/office/drawing/2014/main" id="{A4764537-88DF-4A85-B71F-628F3D16D45A}"/>
              </a:ext>
            </a:extLst>
          </p:cNvPr>
          <p:cNvSpPr/>
          <p:nvPr/>
        </p:nvSpPr>
        <p:spPr>
          <a:xfrm>
            <a:off x="10250260" y="2209626"/>
            <a:ext cx="1365662" cy="13419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1.2% </a:t>
            </a:r>
            <a:r>
              <a:rPr lang="en-GB" dirty="0" err="1"/>
              <a:t>ghg</a:t>
            </a:r>
            <a:endParaRPr lang="en-GB" dirty="0"/>
          </a:p>
          <a:p>
            <a:pPr algn="ctr"/>
            <a:r>
              <a:rPr lang="en-GB" dirty="0"/>
              <a:t>3% </a:t>
            </a:r>
            <a:r>
              <a:rPr lang="en-GB" dirty="0" err="1"/>
              <a:t>elec</a:t>
            </a:r>
            <a:endParaRPr lang="en-GB" dirty="0"/>
          </a:p>
        </p:txBody>
      </p:sp>
      <p:pic>
        <p:nvPicPr>
          <p:cNvPr id="9" name="Picture 8" descr="JB Logo 2019 Small (1).jpg">
            <a:extLst>
              <a:ext uri="{FF2B5EF4-FFF2-40B4-BE49-F238E27FC236}">
                <a16:creationId xmlns:a16="http://schemas.microsoft.com/office/drawing/2014/main" id="{F806ED21-50A8-49A2-AED6-20B802CC840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spTree>
    <p:extLst>
      <p:ext uri="{BB962C8B-B14F-4D97-AF65-F5344CB8AC3E}">
        <p14:creationId xmlns:p14="http://schemas.microsoft.com/office/powerpoint/2010/main" val="82489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BE56A-A70A-4A02-A9E9-5F3A7BCCAC0B}"/>
              </a:ext>
            </a:extLst>
          </p:cNvPr>
          <p:cNvSpPr>
            <a:spLocks noGrp="1"/>
          </p:cNvSpPr>
          <p:nvPr>
            <p:ph type="title"/>
          </p:nvPr>
        </p:nvSpPr>
        <p:spPr>
          <a:xfrm>
            <a:off x="2734926" y="34049"/>
            <a:ext cx="7194219" cy="1325563"/>
          </a:xfrm>
        </p:spPr>
        <p:txBody>
          <a:bodyPr/>
          <a:lstStyle/>
          <a:p>
            <a:r>
              <a:rPr lang="en-GB" b="1" dirty="0"/>
              <a:t>Digital Emissions and Impacts</a:t>
            </a:r>
          </a:p>
        </p:txBody>
      </p:sp>
      <p:sp>
        <p:nvSpPr>
          <p:cNvPr id="6" name="Rectangle: Rounded Corners 5">
            <a:extLst>
              <a:ext uri="{FF2B5EF4-FFF2-40B4-BE49-F238E27FC236}">
                <a16:creationId xmlns:a16="http://schemas.microsoft.com/office/drawing/2014/main" id="{6A617231-D9F4-418C-B26D-D847FB5FBB9B}"/>
              </a:ext>
            </a:extLst>
          </p:cNvPr>
          <p:cNvSpPr/>
          <p:nvPr/>
        </p:nvSpPr>
        <p:spPr>
          <a:xfrm>
            <a:off x="384549" y="1325563"/>
            <a:ext cx="2350377" cy="1297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Devices</a:t>
            </a:r>
          </a:p>
          <a:p>
            <a:pPr algn="ctr"/>
            <a:r>
              <a:rPr lang="en-GB" sz="2800" dirty="0"/>
              <a:t>-Use</a:t>
            </a:r>
          </a:p>
        </p:txBody>
      </p:sp>
      <p:sp>
        <p:nvSpPr>
          <p:cNvPr id="7" name="Rectangle: Rounded Corners 6">
            <a:extLst>
              <a:ext uri="{FF2B5EF4-FFF2-40B4-BE49-F238E27FC236}">
                <a16:creationId xmlns:a16="http://schemas.microsoft.com/office/drawing/2014/main" id="{557280F2-4AB9-4905-85C9-9884715A5D62}"/>
              </a:ext>
            </a:extLst>
          </p:cNvPr>
          <p:cNvSpPr/>
          <p:nvPr/>
        </p:nvSpPr>
        <p:spPr>
          <a:xfrm>
            <a:off x="6484575" y="1325563"/>
            <a:ext cx="2350377" cy="1297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Data Centres</a:t>
            </a:r>
          </a:p>
        </p:txBody>
      </p:sp>
      <p:sp>
        <p:nvSpPr>
          <p:cNvPr id="8" name="Rectangle: Rounded Corners 7">
            <a:extLst>
              <a:ext uri="{FF2B5EF4-FFF2-40B4-BE49-F238E27FC236}">
                <a16:creationId xmlns:a16="http://schemas.microsoft.com/office/drawing/2014/main" id="{733FA792-B95E-4C07-94E1-E4A6BE8391AE}"/>
              </a:ext>
            </a:extLst>
          </p:cNvPr>
          <p:cNvSpPr/>
          <p:nvPr/>
        </p:nvSpPr>
        <p:spPr>
          <a:xfrm>
            <a:off x="3296810" y="1325563"/>
            <a:ext cx="2743200" cy="1297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Communication Networks</a:t>
            </a:r>
          </a:p>
        </p:txBody>
      </p:sp>
      <p:sp>
        <p:nvSpPr>
          <p:cNvPr id="9" name="Rectangle: Rounded Corners 8">
            <a:extLst>
              <a:ext uri="{FF2B5EF4-FFF2-40B4-BE49-F238E27FC236}">
                <a16:creationId xmlns:a16="http://schemas.microsoft.com/office/drawing/2014/main" id="{0F9BE286-C523-419A-B90B-2FAF0FABC78B}"/>
              </a:ext>
            </a:extLst>
          </p:cNvPr>
          <p:cNvSpPr/>
          <p:nvPr/>
        </p:nvSpPr>
        <p:spPr>
          <a:xfrm>
            <a:off x="9345093" y="1359612"/>
            <a:ext cx="2395702" cy="1325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Manufacture</a:t>
            </a:r>
          </a:p>
        </p:txBody>
      </p:sp>
      <p:sp>
        <p:nvSpPr>
          <p:cNvPr id="13" name="Oval 12">
            <a:extLst>
              <a:ext uri="{FF2B5EF4-FFF2-40B4-BE49-F238E27FC236}">
                <a16:creationId xmlns:a16="http://schemas.microsoft.com/office/drawing/2014/main" id="{74A75A98-D85F-4B7E-B0D3-F14116D056E3}"/>
              </a:ext>
            </a:extLst>
          </p:cNvPr>
          <p:cNvSpPr/>
          <p:nvPr/>
        </p:nvSpPr>
        <p:spPr>
          <a:xfrm>
            <a:off x="570646" y="2987565"/>
            <a:ext cx="1978181" cy="1615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34%</a:t>
            </a:r>
          </a:p>
        </p:txBody>
      </p:sp>
      <p:sp>
        <p:nvSpPr>
          <p:cNvPr id="14" name="Oval 13">
            <a:extLst>
              <a:ext uri="{FF2B5EF4-FFF2-40B4-BE49-F238E27FC236}">
                <a16:creationId xmlns:a16="http://schemas.microsoft.com/office/drawing/2014/main" id="{03326A51-B895-44CD-A3C6-ED8D3D3586BA}"/>
              </a:ext>
            </a:extLst>
          </p:cNvPr>
          <p:cNvSpPr/>
          <p:nvPr/>
        </p:nvSpPr>
        <p:spPr>
          <a:xfrm>
            <a:off x="4024805" y="2987565"/>
            <a:ext cx="1683174" cy="1615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29%</a:t>
            </a:r>
          </a:p>
        </p:txBody>
      </p:sp>
      <p:sp>
        <p:nvSpPr>
          <p:cNvPr id="15" name="Oval 14">
            <a:extLst>
              <a:ext uri="{FF2B5EF4-FFF2-40B4-BE49-F238E27FC236}">
                <a16:creationId xmlns:a16="http://schemas.microsoft.com/office/drawing/2014/main" id="{D457CA86-0258-4DC7-9D20-B66FEE141378}"/>
              </a:ext>
            </a:extLst>
          </p:cNvPr>
          <p:cNvSpPr/>
          <p:nvPr/>
        </p:nvSpPr>
        <p:spPr>
          <a:xfrm>
            <a:off x="6945179" y="2987565"/>
            <a:ext cx="1683174" cy="1615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21%</a:t>
            </a:r>
          </a:p>
        </p:txBody>
      </p:sp>
      <p:sp>
        <p:nvSpPr>
          <p:cNvPr id="16" name="Oval 15">
            <a:extLst>
              <a:ext uri="{FF2B5EF4-FFF2-40B4-BE49-F238E27FC236}">
                <a16:creationId xmlns:a16="http://schemas.microsoft.com/office/drawing/2014/main" id="{F63065EE-F4D2-4B54-AE0B-0B3F9DA82E92}"/>
              </a:ext>
            </a:extLst>
          </p:cNvPr>
          <p:cNvSpPr/>
          <p:nvPr/>
        </p:nvSpPr>
        <p:spPr>
          <a:xfrm>
            <a:off x="9865553" y="2987565"/>
            <a:ext cx="1666481" cy="1615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16%</a:t>
            </a:r>
          </a:p>
        </p:txBody>
      </p:sp>
      <p:sp>
        <p:nvSpPr>
          <p:cNvPr id="17" name="Rectangle: Rounded Corners 16">
            <a:extLst>
              <a:ext uri="{FF2B5EF4-FFF2-40B4-BE49-F238E27FC236}">
                <a16:creationId xmlns:a16="http://schemas.microsoft.com/office/drawing/2014/main" id="{498F617C-7CC5-46AF-A2B2-E68E333E6A9C}"/>
              </a:ext>
            </a:extLst>
          </p:cNvPr>
          <p:cNvSpPr/>
          <p:nvPr/>
        </p:nvSpPr>
        <p:spPr>
          <a:xfrm>
            <a:off x="384549" y="5328745"/>
            <a:ext cx="2350377" cy="1040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Energy and E-Waste</a:t>
            </a:r>
          </a:p>
        </p:txBody>
      </p:sp>
      <p:sp>
        <p:nvSpPr>
          <p:cNvPr id="18" name="Rectangle: Rounded Corners 17">
            <a:extLst>
              <a:ext uri="{FF2B5EF4-FFF2-40B4-BE49-F238E27FC236}">
                <a16:creationId xmlns:a16="http://schemas.microsoft.com/office/drawing/2014/main" id="{4AA615B1-B7B7-48F9-B7C9-463DFBC285B7}"/>
              </a:ext>
            </a:extLst>
          </p:cNvPr>
          <p:cNvSpPr/>
          <p:nvPr/>
        </p:nvSpPr>
        <p:spPr>
          <a:xfrm>
            <a:off x="3357602" y="5328745"/>
            <a:ext cx="2738398" cy="1040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Construction, Operation, Maintenance</a:t>
            </a:r>
          </a:p>
        </p:txBody>
      </p:sp>
      <p:sp>
        <p:nvSpPr>
          <p:cNvPr id="19" name="Rectangle: Rounded Corners 18">
            <a:extLst>
              <a:ext uri="{FF2B5EF4-FFF2-40B4-BE49-F238E27FC236}">
                <a16:creationId xmlns:a16="http://schemas.microsoft.com/office/drawing/2014/main" id="{6A5BA162-18B2-42E5-9AED-70F704660CC6}"/>
              </a:ext>
            </a:extLst>
          </p:cNvPr>
          <p:cNvSpPr/>
          <p:nvPr/>
        </p:nvSpPr>
        <p:spPr>
          <a:xfrm>
            <a:off x="6484023" y="5328745"/>
            <a:ext cx="2350377" cy="1040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Fossil Fuel expansion</a:t>
            </a:r>
          </a:p>
        </p:txBody>
      </p:sp>
      <p:sp>
        <p:nvSpPr>
          <p:cNvPr id="20" name="Rectangle: Rounded Corners 19">
            <a:extLst>
              <a:ext uri="{FF2B5EF4-FFF2-40B4-BE49-F238E27FC236}">
                <a16:creationId xmlns:a16="http://schemas.microsoft.com/office/drawing/2014/main" id="{B21B9731-91DC-49C2-874E-942C69EAE8B4}"/>
              </a:ext>
            </a:extLst>
          </p:cNvPr>
          <p:cNvSpPr/>
          <p:nvPr/>
        </p:nvSpPr>
        <p:spPr>
          <a:xfrm>
            <a:off x="9523604" y="5328745"/>
            <a:ext cx="2350377" cy="1040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Energy Consumption</a:t>
            </a:r>
          </a:p>
        </p:txBody>
      </p:sp>
      <p:sp>
        <p:nvSpPr>
          <p:cNvPr id="3" name="TextBox 2">
            <a:extLst>
              <a:ext uri="{FF2B5EF4-FFF2-40B4-BE49-F238E27FC236}">
                <a16:creationId xmlns:a16="http://schemas.microsoft.com/office/drawing/2014/main" id="{46FA52A3-0B7A-415C-AD6B-A1DB0713D523}"/>
              </a:ext>
            </a:extLst>
          </p:cNvPr>
          <p:cNvSpPr txBox="1"/>
          <p:nvPr/>
        </p:nvSpPr>
        <p:spPr>
          <a:xfrm>
            <a:off x="-1" y="6488668"/>
            <a:ext cx="4024805" cy="369332"/>
          </a:xfrm>
          <a:prstGeom prst="rect">
            <a:avLst/>
          </a:prstGeom>
          <a:noFill/>
        </p:spPr>
        <p:txBody>
          <a:bodyPr wrap="square" rtlCol="0">
            <a:spAutoFit/>
          </a:bodyPr>
          <a:lstStyle/>
          <a:p>
            <a:r>
              <a:rPr lang="en-GB" dirty="0"/>
              <a:t>Source: Greenpeace, 2017,Click Green </a:t>
            </a:r>
          </a:p>
        </p:txBody>
      </p:sp>
      <p:pic>
        <p:nvPicPr>
          <p:cNvPr id="4" name="Picture 3" descr="JB Logo 2019 Small (1).jpg">
            <a:extLst>
              <a:ext uri="{FF2B5EF4-FFF2-40B4-BE49-F238E27FC236}">
                <a16:creationId xmlns:a16="http://schemas.microsoft.com/office/drawing/2014/main" id="{2F580609-4EBD-449E-93F0-5DFAF9ACFE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9862" y="0"/>
            <a:ext cx="1685260" cy="587829"/>
          </a:xfrm>
          <a:prstGeom prst="rect">
            <a:avLst/>
          </a:prstGeom>
        </p:spPr>
      </p:pic>
      <p:pic>
        <p:nvPicPr>
          <p:cNvPr id="5" name="Picture 4">
            <a:extLst>
              <a:ext uri="{FF2B5EF4-FFF2-40B4-BE49-F238E27FC236}">
                <a16:creationId xmlns:a16="http://schemas.microsoft.com/office/drawing/2014/main" id="{2FFBFD9E-8EAC-41C1-ABF8-57EB2A96C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07" y="-3621"/>
            <a:ext cx="972239" cy="984703"/>
          </a:xfrm>
          <a:prstGeom prst="rect">
            <a:avLst/>
          </a:prstGeom>
        </p:spPr>
      </p:pic>
    </p:spTree>
    <p:extLst>
      <p:ext uri="{BB962C8B-B14F-4D97-AF65-F5344CB8AC3E}">
        <p14:creationId xmlns:p14="http://schemas.microsoft.com/office/powerpoint/2010/main" val="583938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D696-318D-474B-A9CF-70F877834BFE}"/>
              </a:ext>
            </a:extLst>
          </p:cNvPr>
          <p:cNvSpPr>
            <a:spLocks noGrp="1"/>
          </p:cNvSpPr>
          <p:nvPr>
            <p:ph type="title"/>
          </p:nvPr>
        </p:nvSpPr>
        <p:spPr>
          <a:xfrm>
            <a:off x="399896" y="15379"/>
            <a:ext cx="10515600" cy="1325563"/>
          </a:xfrm>
        </p:spPr>
        <p:txBody>
          <a:bodyPr/>
          <a:lstStyle/>
          <a:p>
            <a:r>
              <a:rPr lang="en-GB" b="1" dirty="0"/>
              <a:t>The (Sustainable?) Growth of Digital</a:t>
            </a:r>
          </a:p>
        </p:txBody>
      </p:sp>
      <p:pic>
        <p:nvPicPr>
          <p:cNvPr id="4" name="Picture 3">
            <a:extLst>
              <a:ext uri="{FF2B5EF4-FFF2-40B4-BE49-F238E27FC236}">
                <a16:creationId xmlns:a16="http://schemas.microsoft.com/office/drawing/2014/main" id="{DDB8FD48-7BCF-4F3B-B965-DA2D9DB15754}"/>
              </a:ext>
            </a:extLst>
          </p:cNvPr>
          <p:cNvPicPr>
            <a:picLocks noChangeAspect="1"/>
          </p:cNvPicPr>
          <p:nvPr/>
        </p:nvPicPr>
        <p:blipFill>
          <a:blip r:embed="rId3"/>
          <a:stretch>
            <a:fillRect/>
          </a:stretch>
        </p:blipFill>
        <p:spPr>
          <a:xfrm>
            <a:off x="5657696" y="1247751"/>
            <a:ext cx="6257925" cy="4886325"/>
          </a:xfrm>
          <a:prstGeom prst="rect">
            <a:avLst/>
          </a:prstGeom>
        </p:spPr>
      </p:pic>
      <p:sp>
        <p:nvSpPr>
          <p:cNvPr id="5" name="TextBox 4">
            <a:extLst>
              <a:ext uri="{FF2B5EF4-FFF2-40B4-BE49-F238E27FC236}">
                <a16:creationId xmlns:a16="http://schemas.microsoft.com/office/drawing/2014/main" id="{1A6F7E10-9B9B-4260-8142-28C200BE67AD}"/>
              </a:ext>
            </a:extLst>
          </p:cNvPr>
          <p:cNvSpPr txBox="1"/>
          <p:nvPr/>
        </p:nvSpPr>
        <p:spPr>
          <a:xfrm>
            <a:off x="506667" y="1247751"/>
            <a:ext cx="5589333" cy="2492990"/>
          </a:xfrm>
          <a:prstGeom prst="rect">
            <a:avLst/>
          </a:prstGeom>
          <a:noFill/>
        </p:spPr>
        <p:txBody>
          <a:bodyPr wrap="square" rtlCol="0">
            <a:spAutoFit/>
          </a:bodyPr>
          <a:lstStyle/>
          <a:p>
            <a:pPr marL="285750" indent="-285750">
              <a:buFont typeface="Arial" panose="020B0604020202020204" pitchFamily="34" charset="0"/>
              <a:buChar char="•"/>
            </a:pPr>
            <a:r>
              <a:rPr lang="en-GB" sz="2000" dirty="0"/>
              <a:t>2.5 our of 7.5 billion are connected to the world-wide web</a:t>
            </a:r>
          </a:p>
          <a:p>
            <a:pPr marL="285750" indent="-285750">
              <a:buFont typeface="Arial" panose="020B0604020202020204" pitchFamily="34" charset="0"/>
              <a:buChar char="•"/>
            </a:pPr>
            <a:r>
              <a:rPr lang="en-GB" sz="2000" dirty="0"/>
              <a:t>Sales of smart phones: 300 million in 2010 to 1.56 billion in 2018.</a:t>
            </a:r>
          </a:p>
          <a:p>
            <a:pPr marL="285750" indent="-285750">
              <a:buFont typeface="Arial" panose="020B0604020202020204" pitchFamily="34" charset="0"/>
              <a:buChar char="•"/>
            </a:pPr>
            <a:r>
              <a:rPr lang="en-GB" sz="2000" dirty="0"/>
              <a:t>UK- roll out of fibre-optic- digital benefits not equal across UK.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DE7EF046-73A6-45A3-99B4-46E28D7C1A0B}"/>
              </a:ext>
            </a:extLst>
          </p:cNvPr>
          <p:cNvPicPr>
            <a:picLocks noChangeAspect="1"/>
          </p:cNvPicPr>
          <p:nvPr/>
        </p:nvPicPr>
        <p:blipFill>
          <a:blip r:embed="rId4"/>
          <a:stretch>
            <a:fillRect/>
          </a:stretch>
        </p:blipFill>
        <p:spPr>
          <a:xfrm>
            <a:off x="506667" y="3312758"/>
            <a:ext cx="4819343" cy="3074408"/>
          </a:xfrm>
          <a:prstGeom prst="rect">
            <a:avLst/>
          </a:prstGeom>
        </p:spPr>
      </p:pic>
      <p:sp>
        <p:nvSpPr>
          <p:cNvPr id="8" name="TextBox 7">
            <a:extLst>
              <a:ext uri="{FF2B5EF4-FFF2-40B4-BE49-F238E27FC236}">
                <a16:creationId xmlns:a16="http://schemas.microsoft.com/office/drawing/2014/main" id="{BEFA3435-24DD-4457-8F97-7F2565FC1FAA}"/>
              </a:ext>
            </a:extLst>
          </p:cNvPr>
          <p:cNvSpPr txBox="1"/>
          <p:nvPr/>
        </p:nvSpPr>
        <p:spPr>
          <a:xfrm>
            <a:off x="796413" y="6314538"/>
            <a:ext cx="3495368" cy="369332"/>
          </a:xfrm>
          <a:prstGeom prst="rect">
            <a:avLst/>
          </a:prstGeom>
          <a:noFill/>
        </p:spPr>
        <p:txBody>
          <a:bodyPr wrap="square" rtlCol="0">
            <a:spAutoFit/>
          </a:bodyPr>
          <a:lstStyle/>
          <a:p>
            <a:r>
              <a:rPr lang="en-GB" dirty="0"/>
              <a:t>Source: Ofgem, 2019. </a:t>
            </a:r>
          </a:p>
        </p:txBody>
      </p:sp>
      <p:sp>
        <p:nvSpPr>
          <p:cNvPr id="9" name="Rectangle 8">
            <a:extLst>
              <a:ext uri="{FF2B5EF4-FFF2-40B4-BE49-F238E27FC236}">
                <a16:creationId xmlns:a16="http://schemas.microsoft.com/office/drawing/2014/main" id="{F5D166E9-E6EF-4B7B-A17A-85FE05D096BA}"/>
              </a:ext>
            </a:extLst>
          </p:cNvPr>
          <p:cNvSpPr/>
          <p:nvPr/>
        </p:nvSpPr>
        <p:spPr>
          <a:xfrm>
            <a:off x="5738658" y="5991372"/>
            <a:ext cx="6096000" cy="646331"/>
          </a:xfrm>
          <a:prstGeom prst="rect">
            <a:avLst/>
          </a:prstGeom>
        </p:spPr>
        <p:txBody>
          <a:bodyPr>
            <a:spAutoFit/>
          </a:bodyPr>
          <a:lstStyle/>
          <a:p>
            <a:r>
              <a:rPr lang="en-GB" dirty="0" err="1"/>
              <a:t>Source:Malmodin</a:t>
            </a:r>
            <a:r>
              <a:rPr lang="en-GB" dirty="0"/>
              <a:t> &amp; </a:t>
            </a:r>
            <a:r>
              <a:rPr lang="en-GB" dirty="0" err="1"/>
              <a:t>Lunden</a:t>
            </a:r>
            <a:r>
              <a:rPr lang="en-GB" dirty="0"/>
              <a:t> (2018) The Energy and Carbon Footprint of the Global ICT and E&amp;M Sectors 2010–2015. </a:t>
            </a:r>
          </a:p>
        </p:txBody>
      </p:sp>
      <p:pic>
        <p:nvPicPr>
          <p:cNvPr id="3" name="Picture 2" descr="JB Logo 2019 Small (1).jpg">
            <a:extLst>
              <a:ext uri="{FF2B5EF4-FFF2-40B4-BE49-F238E27FC236}">
                <a16:creationId xmlns:a16="http://schemas.microsoft.com/office/drawing/2014/main" id="{8008D200-0BB9-42B8-96BF-F068C2D67D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99535" y="43736"/>
            <a:ext cx="1685260" cy="587829"/>
          </a:xfrm>
          <a:prstGeom prst="rect">
            <a:avLst/>
          </a:prstGeom>
        </p:spPr>
      </p:pic>
      <p:pic>
        <p:nvPicPr>
          <p:cNvPr id="6" name="Picture 5">
            <a:extLst>
              <a:ext uri="{FF2B5EF4-FFF2-40B4-BE49-F238E27FC236}">
                <a16:creationId xmlns:a16="http://schemas.microsoft.com/office/drawing/2014/main" id="{94A905D6-99D4-47D9-8942-379DFD882E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99213" y="723924"/>
            <a:ext cx="972239" cy="984703"/>
          </a:xfrm>
          <a:prstGeom prst="rect">
            <a:avLst/>
          </a:prstGeom>
        </p:spPr>
      </p:pic>
    </p:spTree>
    <p:extLst>
      <p:ext uri="{BB962C8B-B14F-4D97-AF65-F5344CB8AC3E}">
        <p14:creationId xmlns:p14="http://schemas.microsoft.com/office/powerpoint/2010/main" val="3049305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572E-C887-43FA-8D23-62DDDAA660D7}"/>
              </a:ext>
            </a:extLst>
          </p:cNvPr>
          <p:cNvSpPr>
            <a:spLocks noGrp="1"/>
          </p:cNvSpPr>
          <p:nvPr>
            <p:ph type="title"/>
          </p:nvPr>
        </p:nvSpPr>
        <p:spPr/>
        <p:txBody>
          <a:bodyPr/>
          <a:lstStyle/>
          <a:p>
            <a:r>
              <a:rPr lang="en-GB" dirty="0"/>
              <a:t>Digital Footprints can be complex…</a:t>
            </a:r>
          </a:p>
        </p:txBody>
      </p:sp>
      <p:pic>
        <p:nvPicPr>
          <p:cNvPr id="5" name="Picture 4">
            <a:extLst>
              <a:ext uri="{FF2B5EF4-FFF2-40B4-BE49-F238E27FC236}">
                <a16:creationId xmlns:a16="http://schemas.microsoft.com/office/drawing/2014/main" id="{35E88978-4F84-4768-829F-D072FAE8BD12}"/>
              </a:ext>
            </a:extLst>
          </p:cNvPr>
          <p:cNvPicPr>
            <a:picLocks noChangeAspect="1"/>
          </p:cNvPicPr>
          <p:nvPr/>
        </p:nvPicPr>
        <p:blipFill>
          <a:blip r:embed="rId2"/>
          <a:stretch>
            <a:fillRect/>
          </a:stretch>
        </p:blipFill>
        <p:spPr>
          <a:xfrm>
            <a:off x="171450" y="1806575"/>
            <a:ext cx="9553575" cy="4686300"/>
          </a:xfrm>
          <a:prstGeom prst="rect">
            <a:avLst/>
          </a:prstGeom>
        </p:spPr>
      </p:pic>
      <p:sp>
        <p:nvSpPr>
          <p:cNvPr id="6" name="TextBox 5">
            <a:extLst>
              <a:ext uri="{FF2B5EF4-FFF2-40B4-BE49-F238E27FC236}">
                <a16:creationId xmlns:a16="http://schemas.microsoft.com/office/drawing/2014/main" id="{C0B26900-6B80-43DE-9E45-46CF6E5E02C7}"/>
              </a:ext>
            </a:extLst>
          </p:cNvPr>
          <p:cNvSpPr txBox="1"/>
          <p:nvPr/>
        </p:nvSpPr>
        <p:spPr>
          <a:xfrm>
            <a:off x="10001250" y="2380010"/>
            <a:ext cx="2019300" cy="3539430"/>
          </a:xfrm>
          <a:prstGeom prst="rect">
            <a:avLst/>
          </a:prstGeom>
          <a:noFill/>
        </p:spPr>
        <p:txBody>
          <a:bodyPr wrap="square" rtlCol="0">
            <a:spAutoFit/>
          </a:bodyPr>
          <a:lstStyle/>
          <a:p>
            <a:pPr marL="285750" indent="-285750">
              <a:buFont typeface="Arial" panose="020B0604020202020204" pitchFamily="34" charset="0"/>
              <a:buChar char="•"/>
            </a:pPr>
            <a:r>
              <a:rPr lang="en-GB" sz="2800" dirty="0"/>
              <a:t>What data is readily available?</a:t>
            </a:r>
          </a:p>
          <a:p>
            <a:pPr marL="285750" indent="-285750">
              <a:buFont typeface="Arial" panose="020B0604020202020204" pitchFamily="34" charset="0"/>
              <a:buChar char="•"/>
            </a:pPr>
            <a:r>
              <a:rPr lang="en-GB" sz="2800" dirty="0"/>
              <a:t>What is not possible or hard to influence? </a:t>
            </a:r>
          </a:p>
        </p:txBody>
      </p:sp>
      <p:pic>
        <p:nvPicPr>
          <p:cNvPr id="3" name="Picture 2" descr="JB Logo 2019 Small (1).jpg">
            <a:extLst>
              <a:ext uri="{FF2B5EF4-FFF2-40B4-BE49-F238E27FC236}">
                <a16:creationId xmlns:a16="http://schemas.microsoft.com/office/drawing/2014/main" id="{797BF8DD-1D3B-472D-8D18-41FFC8EDC8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06740" y="0"/>
            <a:ext cx="1685260" cy="587829"/>
          </a:xfrm>
          <a:prstGeom prst="rect">
            <a:avLst/>
          </a:prstGeom>
        </p:spPr>
      </p:pic>
      <p:pic>
        <p:nvPicPr>
          <p:cNvPr id="4" name="Picture 3">
            <a:extLst>
              <a:ext uri="{FF2B5EF4-FFF2-40B4-BE49-F238E27FC236}">
                <a16:creationId xmlns:a16="http://schemas.microsoft.com/office/drawing/2014/main" id="{3B9D752B-FF2B-4DB6-B077-232D01FC9A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476"/>
            <a:ext cx="972239" cy="984703"/>
          </a:xfrm>
          <a:prstGeom prst="rect">
            <a:avLst/>
          </a:prstGeom>
        </p:spPr>
      </p:pic>
    </p:spTree>
    <p:extLst>
      <p:ext uri="{BB962C8B-B14F-4D97-AF65-F5344CB8AC3E}">
        <p14:creationId xmlns:p14="http://schemas.microsoft.com/office/powerpoint/2010/main" val="52353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638BB-0CAB-4A9F-996D-121438C950C8}"/>
              </a:ext>
            </a:extLst>
          </p:cNvPr>
          <p:cNvPicPr>
            <a:picLocks noChangeAspect="1"/>
          </p:cNvPicPr>
          <p:nvPr/>
        </p:nvPicPr>
        <p:blipFill>
          <a:blip r:embed="rId2"/>
          <a:stretch>
            <a:fillRect/>
          </a:stretch>
        </p:blipFill>
        <p:spPr>
          <a:xfrm rot="19653930">
            <a:off x="5100146" y="1586480"/>
            <a:ext cx="7499060" cy="3264297"/>
          </a:xfrm>
          <a:prstGeom prst="rect">
            <a:avLst/>
          </a:prstGeom>
        </p:spPr>
      </p:pic>
      <p:sp>
        <p:nvSpPr>
          <p:cNvPr id="2" name="Title 1">
            <a:extLst>
              <a:ext uri="{FF2B5EF4-FFF2-40B4-BE49-F238E27FC236}">
                <a16:creationId xmlns:a16="http://schemas.microsoft.com/office/drawing/2014/main" id="{B05F086E-642A-4FF8-9661-F8B6296FC803}"/>
              </a:ext>
            </a:extLst>
          </p:cNvPr>
          <p:cNvSpPr>
            <a:spLocks noGrp="1"/>
          </p:cNvSpPr>
          <p:nvPr>
            <p:ph type="title"/>
          </p:nvPr>
        </p:nvSpPr>
        <p:spPr>
          <a:xfrm>
            <a:off x="972239" y="250825"/>
            <a:ext cx="10515600" cy="1325563"/>
          </a:xfrm>
        </p:spPr>
        <p:txBody>
          <a:bodyPr/>
          <a:lstStyle/>
          <a:p>
            <a:r>
              <a:rPr lang="en-GB" dirty="0"/>
              <a:t>Agenda</a:t>
            </a:r>
          </a:p>
        </p:txBody>
      </p:sp>
      <p:sp>
        <p:nvSpPr>
          <p:cNvPr id="3" name="Content Placeholder 2">
            <a:extLst>
              <a:ext uri="{FF2B5EF4-FFF2-40B4-BE49-F238E27FC236}">
                <a16:creationId xmlns:a16="http://schemas.microsoft.com/office/drawing/2014/main" id="{A52C87BC-3EEC-4011-845D-B29A4A0D5C5E}"/>
              </a:ext>
            </a:extLst>
          </p:cNvPr>
          <p:cNvSpPr>
            <a:spLocks noGrp="1"/>
          </p:cNvSpPr>
          <p:nvPr>
            <p:ph idx="1"/>
          </p:nvPr>
        </p:nvSpPr>
        <p:spPr>
          <a:xfrm>
            <a:off x="838200" y="1825625"/>
            <a:ext cx="4324350" cy="4351338"/>
          </a:xfrm>
        </p:spPr>
        <p:txBody>
          <a:bodyPr>
            <a:normAutofit fontScale="92500" lnSpcReduction="20000"/>
          </a:bodyPr>
          <a:lstStyle/>
          <a:p>
            <a:pPr marL="285750" indent="-285750">
              <a:buFont typeface="Arial" panose="020B0604020202020204" pitchFamily="34" charset="0"/>
              <a:buChar char="•"/>
            </a:pPr>
            <a:r>
              <a:rPr lang="en-GB" sz="2800" dirty="0"/>
              <a:t>What are digital impacts?</a:t>
            </a:r>
          </a:p>
          <a:p>
            <a:pPr marL="0" indent="0">
              <a:buNone/>
            </a:pPr>
            <a:r>
              <a:rPr lang="en-GB" dirty="0"/>
              <a:t>-Emissions and issues</a:t>
            </a:r>
            <a:endParaRPr lang="en-GB" sz="2800" dirty="0"/>
          </a:p>
          <a:p>
            <a:pPr marL="285750" indent="-285750">
              <a:buFont typeface="Arial" panose="020B0604020202020204" pitchFamily="34" charset="0"/>
              <a:buChar char="•"/>
            </a:pPr>
            <a:r>
              <a:rPr lang="en-GB" sz="2800" dirty="0">
                <a:solidFill>
                  <a:srgbClr val="FF0000"/>
                </a:solidFill>
              </a:rPr>
              <a:t>Devices and E-Waste </a:t>
            </a:r>
          </a:p>
          <a:p>
            <a:pPr marL="0" indent="0">
              <a:buNone/>
            </a:pPr>
            <a:r>
              <a:rPr lang="en-GB" dirty="0">
                <a:solidFill>
                  <a:srgbClr val="FF0000"/>
                </a:solidFill>
              </a:rPr>
              <a:t>-issues</a:t>
            </a:r>
          </a:p>
          <a:p>
            <a:pPr marL="0" indent="0">
              <a:buNone/>
            </a:pPr>
            <a:r>
              <a:rPr lang="en-GB" sz="2800" dirty="0">
                <a:solidFill>
                  <a:srgbClr val="FF0000"/>
                </a:solidFill>
              </a:rPr>
              <a:t>-action you can take</a:t>
            </a:r>
          </a:p>
          <a:p>
            <a:pPr marL="285750" indent="-285750">
              <a:buFont typeface="Arial" panose="020B0604020202020204" pitchFamily="34" charset="0"/>
              <a:buChar char="•"/>
            </a:pPr>
            <a:r>
              <a:rPr lang="en-GB" sz="2800" dirty="0"/>
              <a:t>The footprint of the internet </a:t>
            </a:r>
          </a:p>
          <a:p>
            <a:pPr marL="0" indent="0">
              <a:buNone/>
            </a:pPr>
            <a:r>
              <a:rPr lang="en-GB" sz="2800" dirty="0"/>
              <a:t>-</a:t>
            </a:r>
            <a:r>
              <a:rPr lang="en-GB" dirty="0"/>
              <a:t>issues</a:t>
            </a:r>
          </a:p>
          <a:p>
            <a:pPr marL="0" indent="0">
              <a:buNone/>
            </a:pPr>
            <a:r>
              <a:rPr lang="en-GB" dirty="0"/>
              <a:t>-Action you can take</a:t>
            </a:r>
          </a:p>
          <a:p>
            <a:pPr marL="285750" indent="-285750">
              <a:buFont typeface="Arial" panose="020B0604020202020204" pitchFamily="34" charset="0"/>
              <a:buChar char="•"/>
            </a:pPr>
            <a:r>
              <a:rPr lang="en-GB" sz="2800" dirty="0"/>
              <a:t>Guest Speaker: Dan Barnard, Fast Familiar</a:t>
            </a:r>
          </a:p>
          <a:p>
            <a:pPr marL="285750" indent="-285750">
              <a:buFont typeface="Arial" panose="020B0604020202020204" pitchFamily="34" charset="0"/>
              <a:buChar char="•"/>
            </a:pPr>
            <a:r>
              <a:rPr lang="en-GB" sz="2800" dirty="0"/>
              <a:t>Q and A</a:t>
            </a:r>
          </a:p>
          <a:p>
            <a:endParaRPr lang="en-GB" dirty="0"/>
          </a:p>
        </p:txBody>
      </p:sp>
      <p:pic>
        <p:nvPicPr>
          <p:cNvPr id="6" name="Picture 5" descr="JB Logo 2019 Small (1).jpg">
            <a:extLst>
              <a:ext uri="{FF2B5EF4-FFF2-40B4-BE49-F238E27FC236}">
                <a16:creationId xmlns:a16="http://schemas.microsoft.com/office/drawing/2014/main" id="{EEAA7A14-D89E-47FF-8859-4AC1F31B60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8" name="Picture 7">
            <a:extLst>
              <a:ext uri="{FF2B5EF4-FFF2-40B4-BE49-F238E27FC236}">
                <a16:creationId xmlns:a16="http://schemas.microsoft.com/office/drawing/2014/main" id="{B0989858-D718-4622-9968-69688E390E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72239" cy="984703"/>
          </a:xfrm>
          <a:prstGeom prst="rect">
            <a:avLst/>
          </a:prstGeom>
        </p:spPr>
      </p:pic>
    </p:spTree>
    <p:extLst>
      <p:ext uri="{BB962C8B-B14F-4D97-AF65-F5344CB8AC3E}">
        <p14:creationId xmlns:p14="http://schemas.microsoft.com/office/powerpoint/2010/main" val="195709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94659-46B7-458C-9981-FF6575530748}"/>
              </a:ext>
            </a:extLst>
          </p:cNvPr>
          <p:cNvPicPr>
            <a:picLocks noChangeAspect="1"/>
          </p:cNvPicPr>
          <p:nvPr/>
        </p:nvPicPr>
        <p:blipFill rotWithShape="1">
          <a:blip r:embed="rId3"/>
          <a:srcRect r="7291"/>
          <a:stretch/>
        </p:blipFill>
        <p:spPr>
          <a:xfrm>
            <a:off x="4000500" y="365125"/>
            <a:ext cx="7993320" cy="5037492"/>
          </a:xfrm>
          <a:prstGeom prst="rect">
            <a:avLst/>
          </a:prstGeom>
        </p:spPr>
      </p:pic>
      <p:sp>
        <p:nvSpPr>
          <p:cNvPr id="2" name="Title 1">
            <a:extLst>
              <a:ext uri="{FF2B5EF4-FFF2-40B4-BE49-F238E27FC236}">
                <a16:creationId xmlns:a16="http://schemas.microsoft.com/office/drawing/2014/main" id="{8E42371F-CB88-479F-B64F-CD5F305996F6}"/>
              </a:ext>
            </a:extLst>
          </p:cNvPr>
          <p:cNvSpPr>
            <a:spLocks noGrp="1"/>
          </p:cNvSpPr>
          <p:nvPr>
            <p:ph type="title"/>
          </p:nvPr>
        </p:nvSpPr>
        <p:spPr>
          <a:xfrm>
            <a:off x="266700" y="239514"/>
            <a:ext cx="10515600" cy="1325563"/>
          </a:xfrm>
        </p:spPr>
        <p:txBody>
          <a:bodyPr/>
          <a:lstStyle/>
          <a:p>
            <a:r>
              <a:rPr lang="en-GB" dirty="0"/>
              <a:t>Device Impacts</a:t>
            </a:r>
          </a:p>
        </p:txBody>
      </p:sp>
      <p:sp>
        <p:nvSpPr>
          <p:cNvPr id="3" name="Content Placeholder 2">
            <a:extLst>
              <a:ext uri="{FF2B5EF4-FFF2-40B4-BE49-F238E27FC236}">
                <a16:creationId xmlns:a16="http://schemas.microsoft.com/office/drawing/2014/main" id="{E0439004-B560-4FE0-8B03-797EF626ED38}"/>
              </a:ext>
            </a:extLst>
          </p:cNvPr>
          <p:cNvSpPr>
            <a:spLocks noGrp="1"/>
          </p:cNvSpPr>
          <p:nvPr>
            <p:ph idx="1"/>
          </p:nvPr>
        </p:nvSpPr>
        <p:spPr>
          <a:xfrm>
            <a:off x="266700" y="1825625"/>
            <a:ext cx="3733800" cy="4351338"/>
          </a:xfrm>
        </p:spPr>
        <p:txBody>
          <a:bodyPr/>
          <a:lstStyle/>
          <a:p>
            <a:r>
              <a:rPr lang="en-GB" dirty="0"/>
              <a:t>Ethical Credentials?</a:t>
            </a:r>
          </a:p>
          <a:p>
            <a:r>
              <a:rPr lang="en-GB" dirty="0"/>
              <a:t>Size of device</a:t>
            </a:r>
          </a:p>
          <a:p>
            <a:r>
              <a:rPr lang="en-GB" dirty="0"/>
              <a:t>How you use it- 4G, </a:t>
            </a:r>
            <a:r>
              <a:rPr lang="en-GB" dirty="0" err="1"/>
              <a:t>Wifi</a:t>
            </a:r>
            <a:endParaRPr lang="en-GB" dirty="0"/>
          </a:p>
          <a:p>
            <a:r>
              <a:rPr lang="en-GB" dirty="0"/>
              <a:t>Type of use e.g. website vs streaming content</a:t>
            </a:r>
          </a:p>
          <a:p>
            <a:r>
              <a:rPr lang="en-GB" dirty="0"/>
              <a:t>Fixability, Recyclability, Reuse potential</a:t>
            </a:r>
          </a:p>
        </p:txBody>
      </p:sp>
      <p:sp>
        <p:nvSpPr>
          <p:cNvPr id="5" name="TextBox 4">
            <a:extLst>
              <a:ext uri="{FF2B5EF4-FFF2-40B4-BE49-F238E27FC236}">
                <a16:creationId xmlns:a16="http://schemas.microsoft.com/office/drawing/2014/main" id="{AD541B87-43D4-469E-A1DE-36B3036942A7}"/>
              </a:ext>
            </a:extLst>
          </p:cNvPr>
          <p:cNvSpPr txBox="1"/>
          <p:nvPr/>
        </p:nvSpPr>
        <p:spPr>
          <a:xfrm>
            <a:off x="5886450" y="5402617"/>
            <a:ext cx="5467350" cy="923330"/>
          </a:xfrm>
          <a:prstGeom prst="rect">
            <a:avLst/>
          </a:prstGeom>
          <a:noFill/>
        </p:spPr>
        <p:txBody>
          <a:bodyPr wrap="square" rtlCol="0">
            <a:spAutoFit/>
          </a:bodyPr>
          <a:lstStyle/>
          <a:p>
            <a:r>
              <a:rPr lang="en-GB" dirty="0" err="1"/>
              <a:t>Source:Malmodin</a:t>
            </a:r>
            <a:r>
              <a:rPr lang="en-GB" dirty="0"/>
              <a:t> &amp; </a:t>
            </a:r>
            <a:r>
              <a:rPr lang="en-GB" dirty="0" err="1"/>
              <a:t>Lunden</a:t>
            </a:r>
            <a:r>
              <a:rPr lang="en-GB" dirty="0"/>
              <a:t> (2018) The Energy and Carbon Footprint of the Global ICT and E&amp;M Sectors 2010–2015. </a:t>
            </a:r>
          </a:p>
        </p:txBody>
      </p:sp>
      <p:pic>
        <p:nvPicPr>
          <p:cNvPr id="7" name="Picture 6" descr="JB Logo 2019 Small (1).jpg">
            <a:extLst>
              <a:ext uri="{FF2B5EF4-FFF2-40B4-BE49-F238E27FC236}">
                <a16:creationId xmlns:a16="http://schemas.microsoft.com/office/drawing/2014/main" id="{8237E302-D9F6-45CF-A24E-C7535BE3D1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9" name="Picture 8">
            <a:extLst>
              <a:ext uri="{FF2B5EF4-FFF2-40B4-BE49-F238E27FC236}">
                <a16:creationId xmlns:a16="http://schemas.microsoft.com/office/drawing/2014/main" id="{B4A88082-5758-41D4-B03F-069EE3AE02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407238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92750-5702-4E49-9342-6CAA7EC9A245}"/>
              </a:ext>
            </a:extLst>
          </p:cNvPr>
          <p:cNvPicPr>
            <a:picLocks noChangeAspect="1"/>
          </p:cNvPicPr>
          <p:nvPr/>
        </p:nvPicPr>
        <p:blipFill rotWithShape="1">
          <a:blip r:embed="rId3"/>
          <a:srcRect l="2631" t="8372" r="5572" b="9144"/>
          <a:stretch/>
        </p:blipFill>
        <p:spPr>
          <a:xfrm>
            <a:off x="954505" y="0"/>
            <a:ext cx="10788316" cy="6865538"/>
          </a:xfrm>
          <a:prstGeom prst="rect">
            <a:avLst/>
          </a:prstGeom>
        </p:spPr>
      </p:pic>
      <p:sp>
        <p:nvSpPr>
          <p:cNvPr id="2" name="TextBox 1">
            <a:extLst>
              <a:ext uri="{FF2B5EF4-FFF2-40B4-BE49-F238E27FC236}">
                <a16:creationId xmlns:a16="http://schemas.microsoft.com/office/drawing/2014/main" id="{BBA5BD5D-08DB-4D9B-9290-A9DD935B48D8}"/>
              </a:ext>
            </a:extLst>
          </p:cNvPr>
          <p:cNvSpPr txBox="1"/>
          <p:nvPr/>
        </p:nvSpPr>
        <p:spPr>
          <a:xfrm>
            <a:off x="1045029" y="6436426"/>
            <a:ext cx="4037610" cy="369332"/>
          </a:xfrm>
          <a:prstGeom prst="rect">
            <a:avLst/>
          </a:prstGeom>
          <a:noFill/>
        </p:spPr>
        <p:txBody>
          <a:bodyPr wrap="square" rtlCol="0">
            <a:spAutoFit/>
          </a:bodyPr>
          <a:lstStyle/>
          <a:p>
            <a:r>
              <a:rPr lang="en-GB" dirty="0"/>
              <a:t>Source: World Economic Forum 2020</a:t>
            </a:r>
          </a:p>
        </p:txBody>
      </p:sp>
      <p:pic>
        <p:nvPicPr>
          <p:cNvPr id="3" name="Picture 2" descr="JB Logo 2019 Small (1).jpg">
            <a:extLst>
              <a:ext uri="{FF2B5EF4-FFF2-40B4-BE49-F238E27FC236}">
                <a16:creationId xmlns:a16="http://schemas.microsoft.com/office/drawing/2014/main" id="{421172E0-D807-460C-9D10-D6A0402262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7" name="Picture 6">
            <a:extLst>
              <a:ext uri="{FF2B5EF4-FFF2-40B4-BE49-F238E27FC236}">
                <a16:creationId xmlns:a16="http://schemas.microsoft.com/office/drawing/2014/main" id="{3B88AC98-44F8-45A5-8039-9B115B183B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265322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3FF6F2-83D0-4F4F-A19A-6D8571E6D360}"/>
              </a:ext>
            </a:extLst>
          </p:cNvPr>
          <p:cNvPicPr>
            <a:picLocks noChangeAspect="1"/>
          </p:cNvPicPr>
          <p:nvPr/>
        </p:nvPicPr>
        <p:blipFill rotWithShape="1">
          <a:blip r:embed="rId3"/>
          <a:srcRect t="7310" b="6127"/>
          <a:stretch/>
        </p:blipFill>
        <p:spPr>
          <a:xfrm>
            <a:off x="429126" y="0"/>
            <a:ext cx="11333747" cy="6925288"/>
          </a:xfrm>
          <a:prstGeom prst="rect">
            <a:avLst/>
          </a:prstGeom>
        </p:spPr>
      </p:pic>
      <p:sp>
        <p:nvSpPr>
          <p:cNvPr id="2" name="TextBox 1">
            <a:extLst>
              <a:ext uri="{FF2B5EF4-FFF2-40B4-BE49-F238E27FC236}">
                <a16:creationId xmlns:a16="http://schemas.microsoft.com/office/drawing/2014/main" id="{3F9D0CBB-73C8-4D3D-8FA4-4BC8C0CB9E66}"/>
              </a:ext>
            </a:extLst>
          </p:cNvPr>
          <p:cNvSpPr txBox="1"/>
          <p:nvPr/>
        </p:nvSpPr>
        <p:spPr>
          <a:xfrm>
            <a:off x="8573985" y="6488668"/>
            <a:ext cx="4037610" cy="369332"/>
          </a:xfrm>
          <a:prstGeom prst="rect">
            <a:avLst/>
          </a:prstGeom>
          <a:noFill/>
        </p:spPr>
        <p:txBody>
          <a:bodyPr wrap="square" rtlCol="0">
            <a:spAutoFit/>
          </a:bodyPr>
          <a:lstStyle/>
          <a:p>
            <a:r>
              <a:rPr lang="en-GB" dirty="0"/>
              <a:t>Source: World Economic Forum 2020</a:t>
            </a:r>
          </a:p>
        </p:txBody>
      </p:sp>
      <p:pic>
        <p:nvPicPr>
          <p:cNvPr id="6" name="Picture 5" descr="JB Logo 2019 Small (1).jpg">
            <a:extLst>
              <a:ext uri="{FF2B5EF4-FFF2-40B4-BE49-F238E27FC236}">
                <a16:creationId xmlns:a16="http://schemas.microsoft.com/office/drawing/2014/main" id="{535E589C-4D15-49BD-9C38-104125DD0F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92790" y="0"/>
            <a:ext cx="1685260" cy="587829"/>
          </a:xfrm>
          <a:prstGeom prst="rect">
            <a:avLst/>
          </a:prstGeom>
        </p:spPr>
      </p:pic>
      <p:pic>
        <p:nvPicPr>
          <p:cNvPr id="8" name="Picture 7">
            <a:extLst>
              <a:ext uri="{FF2B5EF4-FFF2-40B4-BE49-F238E27FC236}">
                <a16:creationId xmlns:a16="http://schemas.microsoft.com/office/drawing/2014/main" id="{40E80658-91FC-4326-9246-3538116BA8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94" y="5940585"/>
            <a:ext cx="972239" cy="984703"/>
          </a:xfrm>
          <a:prstGeom prst="rect">
            <a:avLst/>
          </a:prstGeom>
        </p:spPr>
      </p:pic>
    </p:spTree>
    <p:extLst>
      <p:ext uri="{BB962C8B-B14F-4D97-AF65-F5344CB8AC3E}">
        <p14:creationId xmlns:p14="http://schemas.microsoft.com/office/powerpoint/2010/main" val="257475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3162-5ACD-44FD-9327-699DB309F5E9}"/>
              </a:ext>
            </a:extLst>
          </p:cNvPr>
          <p:cNvSpPr>
            <a:spLocks noGrp="1"/>
          </p:cNvSpPr>
          <p:nvPr>
            <p:ph type="title"/>
          </p:nvPr>
        </p:nvSpPr>
        <p:spPr>
          <a:xfrm>
            <a:off x="1247633" y="0"/>
            <a:ext cx="10515600" cy="1325563"/>
          </a:xfrm>
        </p:spPr>
        <p:txBody>
          <a:bodyPr/>
          <a:lstStyle/>
          <a:p>
            <a:r>
              <a:rPr lang="en-GB" dirty="0"/>
              <a:t>Cable Amnesty Colchester Collaboration</a:t>
            </a:r>
          </a:p>
        </p:txBody>
      </p:sp>
      <p:pic>
        <p:nvPicPr>
          <p:cNvPr id="2050" name="Picture 2">
            <a:extLst>
              <a:ext uri="{FF2B5EF4-FFF2-40B4-BE49-F238E27FC236}">
                <a16:creationId xmlns:a16="http://schemas.microsoft.com/office/drawing/2014/main" id="{D92F3BCD-1F5D-47DA-A1DF-B6115CC2B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67" y="1177119"/>
            <a:ext cx="7192370" cy="53942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511A5D-0546-49A1-B8DF-E739F643B308}"/>
              </a:ext>
            </a:extLst>
          </p:cNvPr>
          <p:cNvSpPr txBox="1"/>
          <p:nvPr/>
        </p:nvSpPr>
        <p:spPr>
          <a:xfrm>
            <a:off x="7944418" y="1858321"/>
            <a:ext cx="3495533" cy="4031873"/>
          </a:xfrm>
          <a:prstGeom prst="rect">
            <a:avLst/>
          </a:prstGeom>
          <a:noFill/>
        </p:spPr>
        <p:txBody>
          <a:bodyPr wrap="square" rtlCol="0">
            <a:spAutoFit/>
          </a:bodyPr>
          <a:lstStyle/>
          <a:p>
            <a:pPr marL="285750" indent="-285750">
              <a:buFont typeface="Arial" panose="020B0604020202020204" pitchFamily="34" charset="0"/>
              <a:buChar char="•"/>
            </a:pPr>
            <a:r>
              <a:rPr lang="en-GB" sz="3200" dirty="0"/>
              <a:t>Colchester Arts Centre and Colchester Borough Council</a:t>
            </a:r>
          </a:p>
          <a:p>
            <a:pPr marL="285750" indent="-285750">
              <a:buFont typeface="Arial" panose="020B0604020202020204" pitchFamily="34" charset="0"/>
              <a:buChar char="•"/>
            </a:pPr>
            <a:r>
              <a:rPr lang="en-GB" sz="3200" dirty="0"/>
              <a:t>Donate at Farmers Market or pick up cables you need  </a:t>
            </a:r>
          </a:p>
        </p:txBody>
      </p:sp>
      <p:pic>
        <p:nvPicPr>
          <p:cNvPr id="3" name="Picture 2" descr="JB Logo 2019 Small (1).jpg">
            <a:extLst>
              <a:ext uri="{FF2B5EF4-FFF2-40B4-BE49-F238E27FC236}">
                <a16:creationId xmlns:a16="http://schemas.microsoft.com/office/drawing/2014/main" id="{2E5836F5-3F2C-42CF-8605-AF8253CC87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6" name="Picture 5">
            <a:extLst>
              <a:ext uri="{FF2B5EF4-FFF2-40B4-BE49-F238E27FC236}">
                <a16:creationId xmlns:a16="http://schemas.microsoft.com/office/drawing/2014/main" id="{E02EE136-2724-446D-8084-E751D7F39C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3836401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638BB-0CAB-4A9F-996D-121438C950C8}"/>
              </a:ext>
            </a:extLst>
          </p:cNvPr>
          <p:cNvPicPr>
            <a:picLocks noChangeAspect="1"/>
          </p:cNvPicPr>
          <p:nvPr/>
        </p:nvPicPr>
        <p:blipFill>
          <a:blip r:embed="rId2"/>
          <a:stretch>
            <a:fillRect/>
          </a:stretch>
        </p:blipFill>
        <p:spPr>
          <a:xfrm rot="19653930">
            <a:off x="5100146" y="1586480"/>
            <a:ext cx="7499060" cy="3264297"/>
          </a:xfrm>
          <a:prstGeom prst="rect">
            <a:avLst/>
          </a:prstGeom>
        </p:spPr>
      </p:pic>
      <p:sp>
        <p:nvSpPr>
          <p:cNvPr id="2" name="Title 1">
            <a:extLst>
              <a:ext uri="{FF2B5EF4-FFF2-40B4-BE49-F238E27FC236}">
                <a16:creationId xmlns:a16="http://schemas.microsoft.com/office/drawing/2014/main" id="{B05F086E-642A-4FF8-9661-F8B6296FC803}"/>
              </a:ext>
            </a:extLst>
          </p:cNvPr>
          <p:cNvSpPr>
            <a:spLocks noGrp="1"/>
          </p:cNvSpPr>
          <p:nvPr>
            <p:ph type="title"/>
          </p:nvPr>
        </p:nvSpPr>
        <p:spPr>
          <a:xfrm>
            <a:off x="838200" y="500062"/>
            <a:ext cx="10515600" cy="1325563"/>
          </a:xfrm>
        </p:spPr>
        <p:txBody>
          <a:bodyPr/>
          <a:lstStyle/>
          <a:p>
            <a:r>
              <a:rPr lang="en-GB" dirty="0"/>
              <a:t>Agenda</a:t>
            </a:r>
          </a:p>
        </p:txBody>
      </p:sp>
      <p:sp>
        <p:nvSpPr>
          <p:cNvPr id="3" name="Content Placeholder 2">
            <a:extLst>
              <a:ext uri="{FF2B5EF4-FFF2-40B4-BE49-F238E27FC236}">
                <a16:creationId xmlns:a16="http://schemas.microsoft.com/office/drawing/2014/main" id="{A52C87BC-3EEC-4011-845D-B29A4A0D5C5E}"/>
              </a:ext>
            </a:extLst>
          </p:cNvPr>
          <p:cNvSpPr>
            <a:spLocks noGrp="1"/>
          </p:cNvSpPr>
          <p:nvPr>
            <p:ph idx="1"/>
          </p:nvPr>
        </p:nvSpPr>
        <p:spPr>
          <a:xfrm>
            <a:off x="838200" y="1825625"/>
            <a:ext cx="4324350" cy="4351338"/>
          </a:xfrm>
        </p:spPr>
        <p:txBody>
          <a:bodyPr>
            <a:normAutofit fontScale="92500" lnSpcReduction="20000"/>
          </a:bodyPr>
          <a:lstStyle/>
          <a:p>
            <a:pPr marL="285750" indent="-285750">
              <a:buFont typeface="Arial" panose="020B0604020202020204" pitchFamily="34" charset="0"/>
              <a:buChar char="•"/>
            </a:pPr>
            <a:r>
              <a:rPr lang="en-GB" sz="2800" dirty="0"/>
              <a:t>What are digital impacts?</a:t>
            </a:r>
          </a:p>
          <a:p>
            <a:pPr marL="0" indent="0">
              <a:buNone/>
            </a:pPr>
            <a:r>
              <a:rPr lang="en-GB" dirty="0"/>
              <a:t>-Emissions and issues</a:t>
            </a:r>
            <a:endParaRPr lang="en-GB" sz="2800" dirty="0"/>
          </a:p>
          <a:p>
            <a:pPr marL="285750" indent="-285750">
              <a:buFont typeface="Arial" panose="020B0604020202020204" pitchFamily="34" charset="0"/>
              <a:buChar char="•"/>
            </a:pPr>
            <a:r>
              <a:rPr lang="en-GB" sz="2800" dirty="0"/>
              <a:t>Devices and E-Waste </a:t>
            </a:r>
          </a:p>
          <a:p>
            <a:pPr marL="0" indent="0">
              <a:buNone/>
            </a:pPr>
            <a:r>
              <a:rPr lang="en-GB" dirty="0"/>
              <a:t>-issues</a:t>
            </a:r>
          </a:p>
          <a:p>
            <a:pPr marL="0" indent="0">
              <a:buNone/>
            </a:pPr>
            <a:r>
              <a:rPr lang="en-GB" sz="2800" dirty="0"/>
              <a:t>-action you can take</a:t>
            </a:r>
          </a:p>
          <a:p>
            <a:pPr marL="285750" indent="-285750">
              <a:buFont typeface="Arial" panose="020B0604020202020204" pitchFamily="34" charset="0"/>
              <a:buChar char="•"/>
            </a:pPr>
            <a:r>
              <a:rPr lang="en-GB" sz="2800" dirty="0">
                <a:solidFill>
                  <a:srgbClr val="FF0000"/>
                </a:solidFill>
              </a:rPr>
              <a:t>The footprint of the internet </a:t>
            </a:r>
          </a:p>
          <a:p>
            <a:pPr marL="0" indent="0">
              <a:buNone/>
            </a:pPr>
            <a:r>
              <a:rPr lang="en-GB" sz="2800" dirty="0">
                <a:solidFill>
                  <a:srgbClr val="FF0000"/>
                </a:solidFill>
              </a:rPr>
              <a:t>-</a:t>
            </a:r>
            <a:r>
              <a:rPr lang="en-GB" dirty="0">
                <a:solidFill>
                  <a:srgbClr val="FF0000"/>
                </a:solidFill>
              </a:rPr>
              <a:t>issues</a:t>
            </a:r>
          </a:p>
          <a:p>
            <a:pPr marL="0" indent="0">
              <a:buNone/>
            </a:pPr>
            <a:r>
              <a:rPr lang="en-GB" dirty="0">
                <a:solidFill>
                  <a:srgbClr val="FF0000"/>
                </a:solidFill>
              </a:rPr>
              <a:t>-Action you can take</a:t>
            </a:r>
          </a:p>
          <a:p>
            <a:pPr marL="285750" indent="-285750">
              <a:buFont typeface="Arial" panose="020B0604020202020204" pitchFamily="34" charset="0"/>
              <a:buChar char="•"/>
            </a:pPr>
            <a:r>
              <a:rPr lang="en-GB" sz="2800" dirty="0"/>
              <a:t>Guest Speaker: Dan Barnard, Fast Familiar</a:t>
            </a:r>
          </a:p>
          <a:p>
            <a:pPr marL="285750" indent="-285750">
              <a:buFont typeface="Arial" panose="020B0604020202020204" pitchFamily="34" charset="0"/>
              <a:buChar char="•"/>
            </a:pPr>
            <a:r>
              <a:rPr lang="en-GB" sz="2800" dirty="0"/>
              <a:t>Q and A</a:t>
            </a:r>
          </a:p>
          <a:p>
            <a:endParaRPr lang="en-GB" dirty="0"/>
          </a:p>
        </p:txBody>
      </p:sp>
      <p:pic>
        <p:nvPicPr>
          <p:cNvPr id="6" name="Picture 5" descr="JB Logo 2019 Small (1).jpg">
            <a:extLst>
              <a:ext uri="{FF2B5EF4-FFF2-40B4-BE49-F238E27FC236}">
                <a16:creationId xmlns:a16="http://schemas.microsoft.com/office/drawing/2014/main" id="{084902B1-FA74-496C-B361-1D56F5EBA8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8" name="Picture 7">
            <a:extLst>
              <a:ext uri="{FF2B5EF4-FFF2-40B4-BE49-F238E27FC236}">
                <a16:creationId xmlns:a16="http://schemas.microsoft.com/office/drawing/2014/main" id="{D8E6058F-3890-4CCB-99DA-56ED1EB285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72239" cy="984703"/>
          </a:xfrm>
          <a:prstGeom prst="rect">
            <a:avLst/>
          </a:prstGeom>
        </p:spPr>
      </p:pic>
    </p:spTree>
    <p:extLst>
      <p:ext uri="{BB962C8B-B14F-4D97-AF65-F5344CB8AC3E}">
        <p14:creationId xmlns:p14="http://schemas.microsoft.com/office/powerpoint/2010/main" val="2044233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C772-284A-43CE-8357-ECCB39660CA0}"/>
              </a:ext>
            </a:extLst>
          </p:cNvPr>
          <p:cNvSpPr>
            <a:spLocks noGrp="1"/>
          </p:cNvSpPr>
          <p:nvPr>
            <p:ph type="title"/>
          </p:nvPr>
        </p:nvSpPr>
        <p:spPr>
          <a:xfrm>
            <a:off x="693887" y="475815"/>
            <a:ext cx="5003236" cy="1143000"/>
          </a:xfrm>
        </p:spPr>
        <p:txBody>
          <a:bodyPr>
            <a:normAutofit/>
          </a:bodyPr>
          <a:lstStyle/>
          <a:p>
            <a:r>
              <a:rPr lang="en-GB" sz="3600" dirty="0"/>
              <a:t>House Keeping</a:t>
            </a:r>
          </a:p>
        </p:txBody>
      </p:sp>
      <p:sp>
        <p:nvSpPr>
          <p:cNvPr id="3" name="Content Placeholder 2">
            <a:extLst>
              <a:ext uri="{FF2B5EF4-FFF2-40B4-BE49-F238E27FC236}">
                <a16:creationId xmlns:a16="http://schemas.microsoft.com/office/drawing/2014/main" id="{50DB0DCA-5B1E-4BE2-86D7-9CC0DF15570B}"/>
              </a:ext>
            </a:extLst>
          </p:cNvPr>
          <p:cNvSpPr>
            <a:spLocks noGrp="1"/>
          </p:cNvSpPr>
          <p:nvPr>
            <p:ph idx="1"/>
          </p:nvPr>
        </p:nvSpPr>
        <p:spPr>
          <a:xfrm>
            <a:off x="693887" y="1890876"/>
            <a:ext cx="3500477" cy="3634486"/>
          </a:xfrm>
        </p:spPr>
        <p:txBody>
          <a:bodyPr>
            <a:normAutofit/>
          </a:bodyPr>
          <a:lstStyle/>
          <a:p>
            <a:r>
              <a:rPr lang="en-GB" sz="3200" dirty="0"/>
              <a:t>Raising hands</a:t>
            </a:r>
          </a:p>
          <a:p>
            <a:r>
              <a:rPr lang="en-GB" sz="3200" dirty="0"/>
              <a:t>Asking questions</a:t>
            </a:r>
          </a:p>
          <a:p>
            <a:r>
              <a:rPr lang="en-GB" sz="3200" dirty="0"/>
              <a:t>Recordings</a:t>
            </a:r>
          </a:p>
          <a:p>
            <a:r>
              <a:rPr lang="en-GB" sz="3200" dirty="0"/>
              <a:t>Audience</a:t>
            </a:r>
          </a:p>
        </p:txBody>
      </p:sp>
      <p:pic>
        <p:nvPicPr>
          <p:cNvPr id="4" name="Picture 3" descr="JB Logo 2019 Small (1).jpg">
            <a:extLst>
              <a:ext uri="{FF2B5EF4-FFF2-40B4-BE49-F238E27FC236}">
                <a16:creationId xmlns:a16="http://schemas.microsoft.com/office/drawing/2014/main" id="{3D95071A-ACDB-4B35-B7A3-7E62ECF3FE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34" y="5798163"/>
            <a:ext cx="2549384" cy="889241"/>
          </a:xfrm>
          <a:prstGeom prst="rect">
            <a:avLst/>
          </a:prstGeom>
        </p:spPr>
      </p:pic>
      <p:pic>
        <p:nvPicPr>
          <p:cNvPr id="5" name="Picture 4">
            <a:extLst>
              <a:ext uri="{FF2B5EF4-FFF2-40B4-BE49-F238E27FC236}">
                <a16:creationId xmlns:a16="http://schemas.microsoft.com/office/drawing/2014/main" id="{3E75B641-650B-4294-BC43-92EAC069CD05}"/>
              </a:ext>
            </a:extLst>
          </p:cNvPr>
          <p:cNvPicPr>
            <a:picLocks noChangeAspect="1"/>
          </p:cNvPicPr>
          <p:nvPr/>
        </p:nvPicPr>
        <p:blipFill>
          <a:blip r:embed="rId3"/>
          <a:stretch>
            <a:fillRect/>
          </a:stretch>
        </p:blipFill>
        <p:spPr>
          <a:xfrm>
            <a:off x="10707757" y="5591363"/>
            <a:ext cx="1371209" cy="1128962"/>
          </a:xfrm>
          <a:prstGeom prst="rect">
            <a:avLst/>
          </a:prstGeom>
        </p:spPr>
      </p:pic>
      <p:pic>
        <p:nvPicPr>
          <p:cNvPr id="6" name="Picture 5">
            <a:extLst>
              <a:ext uri="{FF2B5EF4-FFF2-40B4-BE49-F238E27FC236}">
                <a16:creationId xmlns:a16="http://schemas.microsoft.com/office/drawing/2014/main" id="{DCB6991A-FAA5-4F9A-8265-E86114A94434}"/>
              </a:ext>
            </a:extLst>
          </p:cNvPr>
          <p:cNvPicPr>
            <a:picLocks noChangeAspect="1"/>
          </p:cNvPicPr>
          <p:nvPr/>
        </p:nvPicPr>
        <p:blipFill>
          <a:blip r:embed="rId4"/>
          <a:stretch>
            <a:fillRect/>
          </a:stretch>
        </p:blipFill>
        <p:spPr>
          <a:xfrm>
            <a:off x="5465137" y="475815"/>
            <a:ext cx="5078367" cy="6244510"/>
          </a:xfrm>
          <a:prstGeom prst="rect">
            <a:avLst/>
          </a:prstGeom>
        </p:spPr>
      </p:pic>
    </p:spTree>
    <p:extLst>
      <p:ext uri="{BB962C8B-B14F-4D97-AF65-F5344CB8AC3E}">
        <p14:creationId xmlns:p14="http://schemas.microsoft.com/office/powerpoint/2010/main" val="176982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443B-C740-44AF-83FD-F047233AA43E}"/>
              </a:ext>
            </a:extLst>
          </p:cNvPr>
          <p:cNvSpPr>
            <a:spLocks noGrp="1"/>
          </p:cNvSpPr>
          <p:nvPr>
            <p:ph type="title"/>
          </p:nvPr>
        </p:nvSpPr>
        <p:spPr>
          <a:xfrm>
            <a:off x="0" y="0"/>
            <a:ext cx="10515600" cy="1325563"/>
          </a:xfrm>
        </p:spPr>
        <p:txBody>
          <a:bodyPr/>
          <a:lstStyle/>
          <a:p>
            <a:r>
              <a:rPr lang="en-GB" dirty="0"/>
              <a:t>2) The Footprint of the Internet</a:t>
            </a:r>
          </a:p>
        </p:txBody>
      </p:sp>
      <p:pic>
        <p:nvPicPr>
          <p:cNvPr id="4" name="Picture 3">
            <a:extLst>
              <a:ext uri="{FF2B5EF4-FFF2-40B4-BE49-F238E27FC236}">
                <a16:creationId xmlns:a16="http://schemas.microsoft.com/office/drawing/2014/main" id="{55C795A9-CBBA-4F79-ADBE-DA6888F4A87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5750" y="1085850"/>
            <a:ext cx="8077200" cy="5772150"/>
          </a:xfrm>
          <a:prstGeom prst="rect">
            <a:avLst/>
          </a:prstGeom>
          <a:noFill/>
          <a:ln>
            <a:noFill/>
          </a:ln>
        </p:spPr>
      </p:pic>
      <p:sp>
        <p:nvSpPr>
          <p:cNvPr id="3" name="TextBox 2">
            <a:extLst>
              <a:ext uri="{FF2B5EF4-FFF2-40B4-BE49-F238E27FC236}">
                <a16:creationId xmlns:a16="http://schemas.microsoft.com/office/drawing/2014/main" id="{F6D8BCB5-3460-492E-8F06-EB8ED6F6F284}"/>
              </a:ext>
            </a:extLst>
          </p:cNvPr>
          <p:cNvSpPr txBox="1"/>
          <p:nvPr/>
        </p:nvSpPr>
        <p:spPr>
          <a:xfrm>
            <a:off x="8763000" y="1325563"/>
            <a:ext cx="3143250"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In the UK and EU data centres are largely powered by the grid, some have onsite renewables</a:t>
            </a:r>
          </a:p>
          <a:p>
            <a:pPr marL="285750" indent="-285750">
              <a:buFont typeface="Arial" panose="020B0604020202020204" pitchFamily="34" charset="0"/>
              <a:buChar char="•"/>
            </a:pPr>
            <a:r>
              <a:rPr lang="en-GB" sz="2400" dirty="0"/>
              <a:t>In USA the picture is very different, with data centres consuming large amounts of power from fossil fuel heavy energy mixes</a:t>
            </a:r>
          </a:p>
        </p:txBody>
      </p:sp>
      <p:pic>
        <p:nvPicPr>
          <p:cNvPr id="6" name="Picture 5" descr="JB Logo 2019 Small (1).jpg">
            <a:extLst>
              <a:ext uri="{FF2B5EF4-FFF2-40B4-BE49-F238E27FC236}">
                <a16:creationId xmlns:a16="http://schemas.microsoft.com/office/drawing/2014/main" id="{C1B0ABF8-3D75-4CBB-82C5-084461ABEE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8" name="Picture 7">
            <a:extLst>
              <a:ext uri="{FF2B5EF4-FFF2-40B4-BE49-F238E27FC236}">
                <a16:creationId xmlns:a16="http://schemas.microsoft.com/office/drawing/2014/main" id="{08BF35BC-CA93-466F-9DC2-E78470A446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2311620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2168-AEFD-4BD3-95B2-44971B734D8E}"/>
              </a:ext>
            </a:extLst>
          </p:cNvPr>
          <p:cNvSpPr>
            <a:spLocks noGrp="1"/>
          </p:cNvSpPr>
          <p:nvPr>
            <p:ph type="title"/>
          </p:nvPr>
        </p:nvSpPr>
        <p:spPr/>
        <p:txBody>
          <a:bodyPr/>
          <a:lstStyle/>
          <a:p>
            <a:r>
              <a:rPr lang="en-GB" dirty="0"/>
              <a:t>Data Centres: Engines of the Digital Economy </a:t>
            </a:r>
          </a:p>
        </p:txBody>
      </p:sp>
      <p:pic>
        <p:nvPicPr>
          <p:cNvPr id="4" name="Picture 3">
            <a:extLst>
              <a:ext uri="{FF2B5EF4-FFF2-40B4-BE49-F238E27FC236}">
                <a16:creationId xmlns:a16="http://schemas.microsoft.com/office/drawing/2014/main" id="{EB2F542E-5DE7-4007-AFFF-4879760A07EF}"/>
              </a:ext>
            </a:extLst>
          </p:cNvPr>
          <p:cNvPicPr>
            <a:picLocks noChangeAspect="1"/>
          </p:cNvPicPr>
          <p:nvPr/>
        </p:nvPicPr>
        <p:blipFill rotWithShape="1">
          <a:blip r:embed="rId3"/>
          <a:srcRect r="49241"/>
          <a:stretch/>
        </p:blipFill>
        <p:spPr>
          <a:xfrm>
            <a:off x="304800" y="1825625"/>
            <a:ext cx="5922579" cy="4667250"/>
          </a:xfrm>
          <a:prstGeom prst="rect">
            <a:avLst/>
          </a:prstGeom>
        </p:spPr>
      </p:pic>
      <p:sp>
        <p:nvSpPr>
          <p:cNvPr id="5" name="TextBox 4">
            <a:extLst>
              <a:ext uri="{FF2B5EF4-FFF2-40B4-BE49-F238E27FC236}">
                <a16:creationId xmlns:a16="http://schemas.microsoft.com/office/drawing/2014/main" id="{35893409-0250-4247-8F86-2C3FE89659BD}"/>
              </a:ext>
            </a:extLst>
          </p:cNvPr>
          <p:cNvSpPr txBox="1"/>
          <p:nvPr/>
        </p:nvSpPr>
        <p:spPr>
          <a:xfrm>
            <a:off x="6580789" y="1573213"/>
            <a:ext cx="5067300" cy="5109091"/>
          </a:xfrm>
          <a:prstGeom prst="rect">
            <a:avLst/>
          </a:prstGeom>
          <a:noFill/>
        </p:spPr>
        <p:txBody>
          <a:bodyPr wrap="square" rtlCol="0">
            <a:spAutoFit/>
          </a:bodyPr>
          <a:lstStyle/>
          <a:p>
            <a:endParaRPr lang="en-GB" sz="2800" b="1" dirty="0"/>
          </a:p>
          <a:p>
            <a:pPr marL="285750" indent="-285750">
              <a:buFont typeface="Arial" panose="020B0604020202020204" pitchFamily="34" charset="0"/>
              <a:buChar char="•"/>
            </a:pPr>
            <a:r>
              <a:rPr lang="en-US" sz="2800" b="1" dirty="0"/>
              <a:t>A very large data centre may consume 30GWh of power in a year, costing its operator around £3,000,000 for electricity alone. </a:t>
            </a:r>
          </a:p>
          <a:p>
            <a:endParaRPr lang="en-US" sz="2800" b="1" dirty="0"/>
          </a:p>
          <a:p>
            <a:pPr marL="285750" indent="-285750">
              <a:buFont typeface="Arial" panose="020B0604020202020204" pitchFamily="34" charset="0"/>
              <a:buChar char="•"/>
            </a:pPr>
            <a:r>
              <a:rPr lang="en-US" sz="2800" b="1" dirty="0"/>
              <a:t>Vary in efficiency</a:t>
            </a:r>
          </a:p>
          <a:p>
            <a:endParaRPr lang="en-US" sz="2800" b="1" dirty="0"/>
          </a:p>
          <a:p>
            <a:pPr marL="285750" indent="-285750">
              <a:buFont typeface="Arial" panose="020B0604020202020204" pitchFamily="34" charset="0"/>
              <a:buChar char="•"/>
            </a:pPr>
            <a:r>
              <a:rPr lang="en-US" sz="2800" b="1" dirty="0"/>
              <a:t>Vary in emissions dependent on location/energy source</a:t>
            </a:r>
          </a:p>
          <a:p>
            <a:pPr marL="285750" indent="-285750">
              <a:buFont typeface="Arial" panose="020B0604020202020204" pitchFamily="34" charset="0"/>
              <a:buChar char="•"/>
            </a:pPr>
            <a:endParaRPr lang="en-GB" dirty="0"/>
          </a:p>
        </p:txBody>
      </p:sp>
      <p:pic>
        <p:nvPicPr>
          <p:cNvPr id="3" name="Picture 2" descr="JB Logo 2019 Small (1).jpg">
            <a:extLst>
              <a:ext uri="{FF2B5EF4-FFF2-40B4-BE49-F238E27FC236}">
                <a16:creationId xmlns:a16="http://schemas.microsoft.com/office/drawing/2014/main" id="{DB9E3E14-F569-4F82-9DDC-B56A4B0FA0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685260" cy="587829"/>
          </a:xfrm>
          <a:prstGeom prst="rect">
            <a:avLst/>
          </a:prstGeom>
        </p:spPr>
      </p:pic>
      <p:pic>
        <p:nvPicPr>
          <p:cNvPr id="8" name="Picture 7">
            <a:extLst>
              <a:ext uri="{FF2B5EF4-FFF2-40B4-BE49-F238E27FC236}">
                <a16:creationId xmlns:a16="http://schemas.microsoft.com/office/drawing/2014/main" id="{1BFDB977-F069-4088-92F3-C062F76A77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3292648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19D0-A402-4C9F-A51D-07486E4E5012}"/>
              </a:ext>
            </a:extLst>
          </p:cNvPr>
          <p:cNvSpPr>
            <a:spLocks noGrp="1"/>
          </p:cNvSpPr>
          <p:nvPr>
            <p:ph type="title"/>
          </p:nvPr>
        </p:nvSpPr>
        <p:spPr/>
        <p:txBody>
          <a:bodyPr/>
          <a:lstStyle/>
          <a:p>
            <a:r>
              <a:rPr lang="en-GB" dirty="0"/>
              <a:t>Action: Ask your service provider/Make the switch!</a:t>
            </a:r>
          </a:p>
        </p:txBody>
      </p:sp>
      <p:sp>
        <p:nvSpPr>
          <p:cNvPr id="3" name="Content Placeholder 2">
            <a:extLst>
              <a:ext uri="{FF2B5EF4-FFF2-40B4-BE49-F238E27FC236}">
                <a16:creationId xmlns:a16="http://schemas.microsoft.com/office/drawing/2014/main" id="{B0EB3FD5-1545-4A73-B2B5-ED0009F19FD1}"/>
              </a:ext>
            </a:extLst>
          </p:cNvPr>
          <p:cNvSpPr>
            <a:spLocks noGrp="1"/>
          </p:cNvSpPr>
          <p:nvPr>
            <p:ph idx="1"/>
          </p:nvPr>
        </p:nvSpPr>
        <p:spPr>
          <a:xfrm>
            <a:off x="838200" y="2111375"/>
            <a:ext cx="4229100" cy="2994025"/>
          </a:xfrm>
        </p:spPr>
        <p:txBody>
          <a:bodyPr/>
          <a:lstStyle/>
          <a:p>
            <a:r>
              <a:rPr lang="en-US" dirty="0"/>
              <a:t>1) Sustainability policies and practices, </a:t>
            </a:r>
          </a:p>
          <a:p>
            <a:r>
              <a:rPr lang="en-US" dirty="0"/>
              <a:t>2) Facility management and equipment and, </a:t>
            </a:r>
          </a:p>
          <a:p>
            <a:r>
              <a:rPr lang="en-US" dirty="0"/>
              <a:t>3) Data centre power sources. </a:t>
            </a:r>
            <a:endParaRPr lang="en-GB" dirty="0"/>
          </a:p>
        </p:txBody>
      </p:sp>
      <p:sp>
        <p:nvSpPr>
          <p:cNvPr id="4" name="Rectangle: Rounded Corners 3">
            <a:extLst>
              <a:ext uri="{FF2B5EF4-FFF2-40B4-BE49-F238E27FC236}">
                <a16:creationId xmlns:a16="http://schemas.microsoft.com/office/drawing/2014/main" id="{67C2AA28-E6D4-4729-B308-78F1446C46D1}"/>
              </a:ext>
            </a:extLst>
          </p:cNvPr>
          <p:cNvSpPr/>
          <p:nvPr/>
        </p:nvSpPr>
        <p:spPr>
          <a:xfrm>
            <a:off x="5829300" y="1825625"/>
            <a:ext cx="5524500" cy="3279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Look for:</a:t>
            </a:r>
          </a:p>
          <a:p>
            <a:pPr marL="285750" indent="-285750" algn="ctr">
              <a:buFont typeface="Arial" panose="020B0604020202020204" pitchFamily="34" charset="0"/>
              <a:buChar char="•"/>
            </a:pPr>
            <a:r>
              <a:rPr lang="en-GB" sz="2400" dirty="0"/>
              <a:t>Science Based Targets</a:t>
            </a:r>
          </a:p>
          <a:p>
            <a:pPr marL="285750" indent="-285750" algn="ctr">
              <a:buFont typeface="Arial" panose="020B0604020202020204" pitchFamily="34" charset="0"/>
              <a:buChar char="•"/>
            </a:pPr>
            <a:r>
              <a:rPr lang="en-GB" sz="2400" dirty="0"/>
              <a:t>Transparency, Accountability and carbon reporting</a:t>
            </a:r>
          </a:p>
          <a:p>
            <a:pPr marL="285750" indent="-285750" algn="ctr">
              <a:buFont typeface="Arial" panose="020B0604020202020204" pitchFamily="34" charset="0"/>
              <a:buChar char="•"/>
            </a:pPr>
            <a:r>
              <a:rPr lang="en-GB" sz="2400" dirty="0"/>
              <a:t>Renewable energy onsite or through a PPA not reaching carbon neutral through offsets. </a:t>
            </a:r>
          </a:p>
          <a:p>
            <a:pPr marL="285750" indent="-285750" algn="ctr">
              <a:buFont typeface="Arial" panose="020B0604020202020204" pitchFamily="34" charset="0"/>
              <a:buChar char="•"/>
            </a:pPr>
            <a:endParaRPr lang="en-GB" dirty="0"/>
          </a:p>
        </p:txBody>
      </p:sp>
      <p:pic>
        <p:nvPicPr>
          <p:cNvPr id="6" name="Picture 5" descr="JB Logo 2019 Small (1).jpg">
            <a:extLst>
              <a:ext uri="{FF2B5EF4-FFF2-40B4-BE49-F238E27FC236}">
                <a16:creationId xmlns:a16="http://schemas.microsoft.com/office/drawing/2014/main" id="{56DF89F4-F7B4-4043-9C28-B7EE219C0F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8" name="Picture 7">
            <a:extLst>
              <a:ext uri="{FF2B5EF4-FFF2-40B4-BE49-F238E27FC236}">
                <a16:creationId xmlns:a16="http://schemas.microsoft.com/office/drawing/2014/main" id="{6503603A-0CFE-4997-B8B1-4AFF95F28E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2864918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1603-68EF-4AF1-9A97-C3A81B91F53A}"/>
              </a:ext>
            </a:extLst>
          </p:cNvPr>
          <p:cNvSpPr>
            <a:spLocks noGrp="1"/>
          </p:cNvSpPr>
          <p:nvPr>
            <p:ph type="title"/>
          </p:nvPr>
        </p:nvSpPr>
        <p:spPr>
          <a:xfrm>
            <a:off x="3214687" y="0"/>
            <a:ext cx="4752975" cy="1325563"/>
          </a:xfrm>
        </p:spPr>
        <p:txBody>
          <a:bodyPr/>
          <a:lstStyle/>
          <a:p>
            <a:r>
              <a:rPr lang="en-GB" dirty="0"/>
              <a:t>Tools and Resources</a:t>
            </a:r>
          </a:p>
        </p:txBody>
      </p:sp>
      <p:pic>
        <p:nvPicPr>
          <p:cNvPr id="5" name="Picture 4">
            <a:extLst>
              <a:ext uri="{FF2B5EF4-FFF2-40B4-BE49-F238E27FC236}">
                <a16:creationId xmlns:a16="http://schemas.microsoft.com/office/drawing/2014/main" id="{FD2E4698-BA1A-4506-8799-9EB844C77067}"/>
              </a:ext>
            </a:extLst>
          </p:cNvPr>
          <p:cNvPicPr>
            <a:picLocks noChangeAspect="1"/>
          </p:cNvPicPr>
          <p:nvPr/>
        </p:nvPicPr>
        <p:blipFill>
          <a:blip r:embed="rId2"/>
          <a:stretch>
            <a:fillRect/>
          </a:stretch>
        </p:blipFill>
        <p:spPr>
          <a:xfrm>
            <a:off x="5591175" y="1400175"/>
            <a:ext cx="6600825" cy="5457825"/>
          </a:xfrm>
          <a:prstGeom prst="rect">
            <a:avLst/>
          </a:prstGeom>
        </p:spPr>
      </p:pic>
      <p:pic>
        <p:nvPicPr>
          <p:cNvPr id="7" name="Picture 6">
            <a:extLst>
              <a:ext uri="{FF2B5EF4-FFF2-40B4-BE49-F238E27FC236}">
                <a16:creationId xmlns:a16="http://schemas.microsoft.com/office/drawing/2014/main" id="{E0EAE274-F89D-4FD7-AA18-955188A393B7}"/>
              </a:ext>
            </a:extLst>
          </p:cNvPr>
          <p:cNvPicPr>
            <a:picLocks noChangeAspect="1"/>
          </p:cNvPicPr>
          <p:nvPr/>
        </p:nvPicPr>
        <p:blipFill>
          <a:blip r:embed="rId3"/>
          <a:stretch>
            <a:fillRect/>
          </a:stretch>
        </p:blipFill>
        <p:spPr>
          <a:xfrm>
            <a:off x="571500" y="1400175"/>
            <a:ext cx="3790950" cy="5334000"/>
          </a:xfrm>
          <a:prstGeom prst="rect">
            <a:avLst/>
          </a:prstGeom>
        </p:spPr>
      </p:pic>
      <p:pic>
        <p:nvPicPr>
          <p:cNvPr id="9" name="Picture 8">
            <a:extLst>
              <a:ext uri="{FF2B5EF4-FFF2-40B4-BE49-F238E27FC236}">
                <a16:creationId xmlns:a16="http://schemas.microsoft.com/office/drawing/2014/main" id="{D8E4D103-F755-49D3-9F8F-95974978C000}"/>
              </a:ext>
            </a:extLst>
          </p:cNvPr>
          <p:cNvPicPr>
            <a:picLocks noChangeAspect="1"/>
          </p:cNvPicPr>
          <p:nvPr/>
        </p:nvPicPr>
        <p:blipFill>
          <a:blip r:embed="rId4"/>
          <a:stretch>
            <a:fillRect/>
          </a:stretch>
        </p:blipFill>
        <p:spPr>
          <a:xfrm>
            <a:off x="9196386" y="3695699"/>
            <a:ext cx="2862263" cy="2787223"/>
          </a:xfrm>
          <a:prstGeom prst="rect">
            <a:avLst/>
          </a:prstGeom>
        </p:spPr>
      </p:pic>
      <p:pic>
        <p:nvPicPr>
          <p:cNvPr id="3" name="Picture 2" descr="JB Logo 2019 Small (1).jpg">
            <a:extLst>
              <a:ext uri="{FF2B5EF4-FFF2-40B4-BE49-F238E27FC236}">
                <a16:creationId xmlns:a16="http://schemas.microsoft.com/office/drawing/2014/main" id="{49899B39-7939-45FC-AC59-694700D346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06740" y="74952"/>
            <a:ext cx="1685260" cy="587829"/>
          </a:xfrm>
          <a:prstGeom prst="rect">
            <a:avLst/>
          </a:prstGeom>
        </p:spPr>
      </p:pic>
      <p:pic>
        <p:nvPicPr>
          <p:cNvPr id="4" name="Picture 3">
            <a:extLst>
              <a:ext uri="{FF2B5EF4-FFF2-40B4-BE49-F238E27FC236}">
                <a16:creationId xmlns:a16="http://schemas.microsoft.com/office/drawing/2014/main" id="{42253A4A-A180-447F-B654-51EAA690E4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72239" cy="984703"/>
          </a:xfrm>
          <a:prstGeom prst="rect">
            <a:avLst/>
          </a:prstGeom>
        </p:spPr>
      </p:pic>
    </p:spTree>
    <p:extLst>
      <p:ext uri="{BB962C8B-B14F-4D97-AF65-F5344CB8AC3E}">
        <p14:creationId xmlns:p14="http://schemas.microsoft.com/office/powerpoint/2010/main" val="1651223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CE04D-F27C-4B35-8143-A23A55C5FA14}"/>
              </a:ext>
            </a:extLst>
          </p:cNvPr>
          <p:cNvSpPr>
            <a:spLocks noGrp="1"/>
          </p:cNvSpPr>
          <p:nvPr>
            <p:ph type="title"/>
          </p:nvPr>
        </p:nvSpPr>
        <p:spPr>
          <a:xfrm>
            <a:off x="1152407" y="403156"/>
            <a:ext cx="6315193" cy="1325563"/>
          </a:xfrm>
        </p:spPr>
        <p:txBody>
          <a:bodyPr/>
          <a:lstStyle/>
          <a:p>
            <a:r>
              <a:rPr lang="en-GB" dirty="0"/>
              <a:t>Hosting and Surfing Green</a:t>
            </a:r>
          </a:p>
        </p:txBody>
      </p:sp>
      <p:pic>
        <p:nvPicPr>
          <p:cNvPr id="4" name="Picture 3">
            <a:extLst>
              <a:ext uri="{FF2B5EF4-FFF2-40B4-BE49-F238E27FC236}">
                <a16:creationId xmlns:a16="http://schemas.microsoft.com/office/drawing/2014/main" id="{3DD51BDC-956D-45A6-AAEC-F6616F55A56C}"/>
              </a:ext>
            </a:extLst>
          </p:cNvPr>
          <p:cNvPicPr>
            <a:picLocks noChangeAspect="1"/>
          </p:cNvPicPr>
          <p:nvPr/>
        </p:nvPicPr>
        <p:blipFill>
          <a:blip r:embed="rId3"/>
          <a:stretch>
            <a:fillRect/>
          </a:stretch>
        </p:blipFill>
        <p:spPr>
          <a:xfrm>
            <a:off x="7467600" y="188786"/>
            <a:ext cx="4114800" cy="3003804"/>
          </a:xfrm>
          <a:prstGeom prst="rect">
            <a:avLst/>
          </a:prstGeom>
        </p:spPr>
      </p:pic>
      <p:pic>
        <p:nvPicPr>
          <p:cNvPr id="6" name="Picture 5">
            <a:extLst>
              <a:ext uri="{FF2B5EF4-FFF2-40B4-BE49-F238E27FC236}">
                <a16:creationId xmlns:a16="http://schemas.microsoft.com/office/drawing/2014/main" id="{15B4701A-A284-4FCA-A8C7-4178DC984A8F}"/>
              </a:ext>
            </a:extLst>
          </p:cNvPr>
          <p:cNvPicPr>
            <a:picLocks noChangeAspect="1"/>
          </p:cNvPicPr>
          <p:nvPr/>
        </p:nvPicPr>
        <p:blipFill>
          <a:blip r:embed="rId4"/>
          <a:stretch>
            <a:fillRect/>
          </a:stretch>
        </p:blipFill>
        <p:spPr>
          <a:xfrm>
            <a:off x="6404242" y="2882105"/>
            <a:ext cx="5787758" cy="3957637"/>
          </a:xfrm>
          <a:prstGeom prst="rect">
            <a:avLst/>
          </a:prstGeom>
        </p:spPr>
      </p:pic>
      <p:pic>
        <p:nvPicPr>
          <p:cNvPr id="8" name="Picture 7">
            <a:extLst>
              <a:ext uri="{FF2B5EF4-FFF2-40B4-BE49-F238E27FC236}">
                <a16:creationId xmlns:a16="http://schemas.microsoft.com/office/drawing/2014/main" id="{3E27F23C-5A87-4143-8803-29C62863135F}"/>
              </a:ext>
            </a:extLst>
          </p:cNvPr>
          <p:cNvPicPr>
            <a:picLocks noChangeAspect="1"/>
          </p:cNvPicPr>
          <p:nvPr/>
        </p:nvPicPr>
        <p:blipFill>
          <a:blip r:embed="rId5"/>
          <a:stretch>
            <a:fillRect/>
          </a:stretch>
        </p:blipFill>
        <p:spPr>
          <a:xfrm>
            <a:off x="0" y="4838700"/>
            <a:ext cx="6422885" cy="2001042"/>
          </a:xfrm>
          <a:prstGeom prst="rect">
            <a:avLst/>
          </a:prstGeom>
        </p:spPr>
      </p:pic>
      <p:pic>
        <p:nvPicPr>
          <p:cNvPr id="10" name="Picture 9">
            <a:extLst>
              <a:ext uri="{FF2B5EF4-FFF2-40B4-BE49-F238E27FC236}">
                <a16:creationId xmlns:a16="http://schemas.microsoft.com/office/drawing/2014/main" id="{9AEA53F2-D301-4AFB-BCEA-69C2BD46AA85}"/>
              </a:ext>
            </a:extLst>
          </p:cNvPr>
          <p:cNvPicPr>
            <a:picLocks noChangeAspect="1"/>
          </p:cNvPicPr>
          <p:nvPr/>
        </p:nvPicPr>
        <p:blipFill>
          <a:blip r:embed="rId6"/>
          <a:stretch>
            <a:fillRect/>
          </a:stretch>
        </p:blipFill>
        <p:spPr>
          <a:xfrm>
            <a:off x="0" y="1546223"/>
            <a:ext cx="5038609" cy="3257550"/>
          </a:xfrm>
          <a:prstGeom prst="rect">
            <a:avLst/>
          </a:prstGeom>
        </p:spPr>
      </p:pic>
      <p:pic>
        <p:nvPicPr>
          <p:cNvPr id="12" name="Picture 11">
            <a:extLst>
              <a:ext uri="{FF2B5EF4-FFF2-40B4-BE49-F238E27FC236}">
                <a16:creationId xmlns:a16="http://schemas.microsoft.com/office/drawing/2014/main" id="{CA7CB83F-A44B-4D48-80DE-8D45F8135F5E}"/>
              </a:ext>
            </a:extLst>
          </p:cNvPr>
          <p:cNvPicPr>
            <a:picLocks noChangeAspect="1"/>
          </p:cNvPicPr>
          <p:nvPr/>
        </p:nvPicPr>
        <p:blipFill>
          <a:blip r:embed="rId7"/>
          <a:stretch>
            <a:fillRect/>
          </a:stretch>
        </p:blipFill>
        <p:spPr>
          <a:xfrm>
            <a:off x="3211442" y="1546223"/>
            <a:ext cx="1816276" cy="1014284"/>
          </a:xfrm>
          <a:prstGeom prst="rect">
            <a:avLst/>
          </a:prstGeom>
        </p:spPr>
      </p:pic>
      <p:pic>
        <p:nvPicPr>
          <p:cNvPr id="3" name="Picture 2" descr="JB Logo 2019 Small (1).jpg">
            <a:extLst>
              <a:ext uri="{FF2B5EF4-FFF2-40B4-BE49-F238E27FC236}">
                <a16:creationId xmlns:a16="http://schemas.microsoft.com/office/drawing/2014/main" id="{BA12D217-693B-47CF-8183-8B7D12AF336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9904"/>
            <a:ext cx="1685260" cy="587829"/>
          </a:xfrm>
          <a:prstGeom prst="rect">
            <a:avLst/>
          </a:prstGeom>
        </p:spPr>
      </p:pic>
      <p:pic>
        <p:nvPicPr>
          <p:cNvPr id="5" name="Picture 4">
            <a:extLst>
              <a:ext uri="{FF2B5EF4-FFF2-40B4-BE49-F238E27FC236}">
                <a16:creationId xmlns:a16="http://schemas.microsoft.com/office/drawing/2014/main" id="{324EA2DB-49ED-483E-9A76-93C0CA1D9A9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2551473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9AF878-1C7A-418C-A7BD-D154BB7A1D1E}"/>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a:solidFill>
                  <a:srgbClr val="000000"/>
                </a:solidFill>
              </a:rPr>
              <a:t>Tackle your digital waste! </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FC877509-B11F-4F4A-8579-352EEAFAA2EA}"/>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926" r="25721"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EDCE6D-7F4D-4120-AEF2-4676C1A7C5E1}"/>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a:solidFill>
                  <a:srgbClr val="000000"/>
                </a:solidFill>
              </a:rPr>
              <a:t>Unsubscribe</a:t>
            </a:r>
          </a:p>
          <a:p>
            <a:pPr marL="285750" indent="-228600">
              <a:lnSpc>
                <a:spcPct val="90000"/>
              </a:lnSpc>
              <a:spcAft>
                <a:spcPts val="600"/>
              </a:spcAft>
              <a:buFont typeface="Arial" panose="020B0604020202020204" pitchFamily="34" charset="0"/>
              <a:buChar char="•"/>
            </a:pPr>
            <a:r>
              <a:rPr lang="en-US" sz="2000">
                <a:solidFill>
                  <a:srgbClr val="000000"/>
                </a:solidFill>
              </a:rPr>
              <a:t>Delete </a:t>
            </a:r>
          </a:p>
          <a:p>
            <a:pPr marL="285750" indent="-228600">
              <a:lnSpc>
                <a:spcPct val="90000"/>
              </a:lnSpc>
              <a:spcAft>
                <a:spcPts val="600"/>
              </a:spcAft>
              <a:buFont typeface="Arial" panose="020B0604020202020204" pitchFamily="34" charset="0"/>
              <a:buChar char="•"/>
            </a:pPr>
            <a:r>
              <a:rPr lang="en-US" sz="2000">
                <a:solidFill>
                  <a:srgbClr val="000000"/>
                </a:solidFill>
              </a:rPr>
              <a:t>Move data to the cloud where possible</a:t>
            </a:r>
          </a:p>
        </p:txBody>
      </p:sp>
      <p:pic>
        <p:nvPicPr>
          <p:cNvPr id="5" name="Picture 4" descr="JB Logo 2019 Small (1).jpg">
            <a:extLst>
              <a:ext uri="{FF2B5EF4-FFF2-40B4-BE49-F238E27FC236}">
                <a16:creationId xmlns:a16="http://schemas.microsoft.com/office/drawing/2014/main" id="{2594073D-B808-4D07-908F-B53F3B275B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6" name="Picture 5">
            <a:extLst>
              <a:ext uri="{FF2B5EF4-FFF2-40B4-BE49-F238E27FC236}">
                <a16:creationId xmlns:a16="http://schemas.microsoft.com/office/drawing/2014/main" id="{2938E43D-4EAD-40EF-9504-739EB44255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83842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BB90-E5C0-4FF1-A427-8615CC10B637}"/>
              </a:ext>
            </a:extLst>
          </p:cNvPr>
          <p:cNvSpPr>
            <a:spLocks noGrp="1"/>
          </p:cNvSpPr>
          <p:nvPr>
            <p:ph type="title"/>
          </p:nvPr>
        </p:nvSpPr>
        <p:spPr>
          <a:xfrm>
            <a:off x="1676400" y="-206375"/>
            <a:ext cx="10515600" cy="1325563"/>
          </a:xfrm>
        </p:spPr>
        <p:txBody>
          <a:bodyPr/>
          <a:lstStyle/>
          <a:p>
            <a:r>
              <a:rPr lang="en-GB" dirty="0"/>
              <a:t>Use your voice, engage your audiences</a:t>
            </a:r>
          </a:p>
        </p:txBody>
      </p:sp>
      <p:pic>
        <p:nvPicPr>
          <p:cNvPr id="5" name="Picture 4">
            <a:extLst>
              <a:ext uri="{FF2B5EF4-FFF2-40B4-BE49-F238E27FC236}">
                <a16:creationId xmlns:a16="http://schemas.microsoft.com/office/drawing/2014/main" id="{FC9F2D45-C793-44A3-8A70-EFA6319771C3}"/>
              </a:ext>
            </a:extLst>
          </p:cNvPr>
          <p:cNvPicPr>
            <a:picLocks noChangeAspect="1"/>
          </p:cNvPicPr>
          <p:nvPr/>
        </p:nvPicPr>
        <p:blipFill>
          <a:blip r:embed="rId3"/>
          <a:stretch>
            <a:fillRect/>
          </a:stretch>
        </p:blipFill>
        <p:spPr>
          <a:xfrm>
            <a:off x="0" y="1119188"/>
            <a:ext cx="4419600" cy="2466975"/>
          </a:xfrm>
          <a:prstGeom prst="rect">
            <a:avLst/>
          </a:prstGeom>
        </p:spPr>
      </p:pic>
      <p:sp>
        <p:nvSpPr>
          <p:cNvPr id="6" name="TextBox 5">
            <a:extLst>
              <a:ext uri="{FF2B5EF4-FFF2-40B4-BE49-F238E27FC236}">
                <a16:creationId xmlns:a16="http://schemas.microsoft.com/office/drawing/2014/main" id="{25163D7F-B4B4-45B0-924C-E4F0BDE7F054}"/>
              </a:ext>
            </a:extLst>
          </p:cNvPr>
          <p:cNvSpPr txBox="1"/>
          <p:nvPr/>
        </p:nvSpPr>
        <p:spPr>
          <a:xfrm>
            <a:off x="420964" y="3619262"/>
            <a:ext cx="4552950" cy="369332"/>
          </a:xfrm>
          <a:prstGeom prst="rect">
            <a:avLst/>
          </a:prstGeom>
          <a:noFill/>
        </p:spPr>
        <p:txBody>
          <a:bodyPr wrap="square" rtlCol="0">
            <a:spAutoFit/>
          </a:bodyPr>
          <a:lstStyle/>
          <a:p>
            <a:r>
              <a:rPr lang="en-GB" dirty="0"/>
              <a:t>Exit Productions: Eco Chambers</a:t>
            </a:r>
          </a:p>
        </p:txBody>
      </p:sp>
      <p:pic>
        <p:nvPicPr>
          <p:cNvPr id="7" name="Picture 6">
            <a:extLst>
              <a:ext uri="{FF2B5EF4-FFF2-40B4-BE49-F238E27FC236}">
                <a16:creationId xmlns:a16="http://schemas.microsoft.com/office/drawing/2014/main" id="{77E14388-1EF1-4841-ACC9-A69399928937}"/>
              </a:ext>
            </a:extLst>
          </p:cNvPr>
          <p:cNvPicPr>
            <a:picLocks noChangeAspect="1"/>
          </p:cNvPicPr>
          <p:nvPr/>
        </p:nvPicPr>
        <p:blipFill>
          <a:blip r:embed="rId4"/>
          <a:stretch>
            <a:fillRect/>
          </a:stretch>
        </p:blipFill>
        <p:spPr>
          <a:xfrm>
            <a:off x="3870615" y="3776502"/>
            <a:ext cx="4410026" cy="2712166"/>
          </a:xfrm>
          <a:prstGeom prst="rect">
            <a:avLst/>
          </a:prstGeom>
        </p:spPr>
      </p:pic>
      <p:sp>
        <p:nvSpPr>
          <p:cNvPr id="3" name="TextBox 2">
            <a:extLst>
              <a:ext uri="{FF2B5EF4-FFF2-40B4-BE49-F238E27FC236}">
                <a16:creationId xmlns:a16="http://schemas.microsoft.com/office/drawing/2014/main" id="{AC397C1A-24B8-4DA4-A3C8-3F8184C37295}"/>
              </a:ext>
            </a:extLst>
          </p:cNvPr>
          <p:cNvSpPr txBox="1"/>
          <p:nvPr/>
        </p:nvSpPr>
        <p:spPr>
          <a:xfrm>
            <a:off x="3692237" y="6527324"/>
            <a:ext cx="5054872" cy="369332"/>
          </a:xfrm>
          <a:prstGeom prst="rect">
            <a:avLst/>
          </a:prstGeom>
          <a:noFill/>
        </p:spPr>
        <p:txBody>
          <a:bodyPr wrap="square" rtlCol="0">
            <a:spAutoFit/>
          </a:bodyPr>
          <a:lstStyle/>
          <a:p>
            <a:r>
              <a:rPr lang="en-GB" dirty="0"/>
              <a:t>Apocalypse Reading Room: Ama Josephine Budge</a:t>
            </a:r>
          </a:p>
        </p:txBody>
      </p:sp>
      <p:pic>
        <p:nvPicPr>
          <p:cNvPr id="8" name="Picture 7">
            <a:extLst>
              <a:ext uri="{FF2B5EF4-FFF2-40B4-BE49-F238E27FC236}">
                <a16:creationId xmlns:a16="http://schemas.microsoft.com/office/drawing/2014/main" id="{005ABA58-2532-4614-A2CD-0FA84321709F}"/>
              </a:ext>
            </a:extLst>
          </p:cNvPr>
          <p:cNvPicPr>
            <a:picLocks noChangeAspect="1"/>
          </p:cNvPicPr>
          <p:nvPr/>
        </p:nvPicPr>
        <p:blipFill>
          <a:blip r:embed="rId5"/>
          <a:stretch>
            <a:fillRect/>
          </a:stretch>
        </p:blipFill>
        <p:spPr>
          <a:xfrm>
            <a:off x="8321386" y="879848"/>
            <a:ext cx="3677772" cy="3108746"/>
          </a:xfrm>
          <a:prstGeom prst="rect">
            <a:avLst/>
          </a:prstGeom>
        </p:spPr>
      </p:pic>
      <p:sp>
        <p:nvSpPr>
          <p:cNvPr id="9" name="TextBox 8">
            <a:extLst>
              <a:ext uri="{FF2B5EF4-FFF2-40B4-BE49-F238E27FC236}">
                <a16:creationId xmlns:a16="http://schemas.microsoft.com/office/drawing/2014/main" id="{6011CAD9-FDC2-43BA-AB85-7117C607A45A}"/>
              </a:ext>
            </a:extLst>
          </p:cNvPr>
          <p:cNvSpPr txBox="1"/>
          <p:nvPr/>
        </p:nvSpPr>
        <p:spPr>
          <a:xfrm>
            <a:off x="9002989" y="3988594"/>
            <a:ext cx="3092590" cy="369332"/>
          </a:xfrm>
          <a:prstGeom prst="rect">
            <a:avLst/>
          </a:prstGeom>
          <a:noFill/>
        </p:spPr>
        <p:txBody>
          <a:bodyPr wrap="square" rtlCol="0">
            <a:spAutoFit/>
          </a:bodyPr>
          <a:lstStyle/>
          <a:p>
            <a:r>
              <a:rPr lang="en-GB" dirty="0"/>
              <a:t>Electric Dreams Festival</a:t>
            </a:r>
          </a:p>
        </p:txBody>
      </p:sp>
      <p:pic>
        <p:nvPicPr>
          <p:cNvPr id="11" name="Picture 10" descr="JB Logo 2019 Small (1).jpg">
            <a:extLst>
              <a:ext uri="{FF2B5EF4-FFF2-40B4-BE49-F238E27FC236}">
                <a16:creationId xmlns:a16="http://schemas.microsoft.com/office/drawing/2014/main" id="{8C01C517-A0C5-409A-A594-FEB558219D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13" name="Picture 12">
            <a:extLst>
              <a:ext uri="{FF2B5EF4-FFF2-40B4-BE49-F238E27FC236}">
                <a16:creationId xmlns:a16="http://schemas.microsoft.com/office/drawing/2014/main" id="{FA0CE47C-B10C-4606-B282-9AFC0ED8FF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127" y="5873297"/>
            <a:ext cx="972239" cy="984703"/>
          </a:xfrm>
          <a:prstGeom prst="rect">
            <a:avLst/>
          </a:prstGeom>
        </p:spPr>
      </p:pic>
    </p:spTree>
    <p:extLst>
      <p:ext uri="{BB962C8B-B14F-4D97-AF65-F5344CB8AC3E}">
        <p14:creationId xmlns:p14="http://schemas.microsoft.com/office/powerpoint/2010/main" val="344982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182E341-7D32-4E0E-AB61-8A3950B2396F}"/>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5100" kern="1200">
                <a:solidFill>
                  <a:srgbClr val="FFFFFF"/>
                </a:solidFill>
                <a:latin typeface="+mj-lt"/>
                <a:ea typeface="+mj-ea"/>
                <a:cs typeface="+mj-cs"/>
              </a:rPr>
              <a:t>Guest Speaker: Dan Barnard, Fast Familiar</a:t>
            </a:r>
          </a:p>
        </p:txBody>
      </p:sp>
    </p:spTree>
    <p:extLst>
      <p:ext uri="{BB962C8B-B14F-4D97-AF65-F5344CB8AC3E}">
        <p14:creationId xmlns:p14="http://schemas.microsoft.com/office/powerpoint/2010/main" val="289512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7CDA-CD28-4EB0-80FD-D41A63CCBB17}"/>
              </a:ext>
            </a:extLst>
          </p:cNvPr>
          <p:cNvSpPr>
            <a:spLocks noGrp="1"/>
          </p:cNvSpPr>
          <p:nvPr>
            <p:ph type="title"/>
          </p:nvPr>
        </p:nvSpPr>
        <p:spPr>
          <a:xfrm>
            <a:off x="0" y="-215426"/>
            <a:ext cx="10515600" cy="1325563"/>
          </a:xfrm>
        </p:spPr>
        <p:txBody>
          <a:bodyPr/>
          <a:lstStyle/>
          <a:p>
            <a:r>
              <a:rPr lang="en-GB" dirty="0"/>
              <a:t>Summary</a:t>
            </a:r>
          </a:p>
        </p:txBody>
      </p:sp>
      <p:sp>
        <p:nvSpPr>
          <p:cNvPr id="3" name="Content Placeholder 2">
            <a:extLst>
              <a:ext uri="{FF2B5EF4-FFF2-40B4-BE49-F238E27FC236}">
                <a16:creationId xmlns:a16="http://schemas.microsoft.com/office/drawing/2014/main" id="{7027DC63-13C6-4B6B-B931-A03155CFD5C4}"/>
              </a:ext>
            </a:extLst>
          </p:cNvPr>
          <p:cNvSpPr>
            <a:spLocks noGrp="1"/>
          </p:cNvSpPr>
          <p:nvPr>
            <p:ph idx="1"/>
          </p:nvPr>
        </p:nvSpPr>
        <p:spPr>
          <a:xfrm>
            <a:off x="3243447" y="1110137"/>
            <a:ext cx="6221186" cy="2318863"/>
          </a:xfrm>
        </p:spPr>
        <p:txBody>
          <a:bodyPr>
            <a:normAutofit fontScale="62500" lnSpcReduction="20000"/>
          </a:bodyPr>
          <a:lstStyle/>
          <a:p>
            <a:r>
              <a:rPr lang="en-GB" dirty="0"/>
              <a:t>Choose your devices carefully</a:t>
            </a:r>
          </a:p>
          <a:p>
            <a:r>
              <a:rPr lang="en-GB" dirty="0"/>
              <a:t>Digital has a footprint! Understand what can be measured</a:t>
            </a:r>
          </a:p>
          <a:p>
            <a:r>
              <a:rPr lang="en-GB" dirty="0"/>
              <a:t>Think Circular! – design, longevity, repair, pass on, recycle</a:t>
            </a:r>
          </a:p>
          <a:p>
            <a:r>
              <a:rPr lang="en-GB" dirty="0"/>
              <a:t>Switch Provider- Accountability and Transparency</a:t>
            </a:r>
          </a:p>
          <a:p>
            <a:r>
              <a:rPr lang="en-GB" dirty="0"/>
              <a:t>Efficiency: Focus on Design</a:t>
            </a:r>
          </a:p>
          <a:p>
            <a:r>
              <a:rPr lang="en-GB" dirty="0"/>
              <a:t>Tackle your E-waste and hoarding habits</a:t>
            </a:r>
          </a:p>
          <a:p>
            <a:r>
              <a:rPr lang="en-GB" dirty="0"/>
              <a:t>Use your voice</a:t>
            </a:r>
          </a:p>
          <a:p>
            <a:endParaRPr lang="en-GB" dirty="0"/>
          </a:p>
          <a:p>
            <a:endParaRPr lang="en-GB" dirty="0"/>
          </a:p>
        </p:txBody>
      </p:sp>
      <p:pic>
        <p:nvPicPr>
          <p:cNvPr id="5" name="Picture 4">
            <a:extLst>
              <a:ext uri="{FF2B5EF4-FFF2-40B4-BE49-F238E27FC236}">
                <a16:creationId xmlns:a16="http://schemas.microsoft.com/office/drawing/2014/main" id="{B55F49A7-2ED9-4BDB-9A46-98E6C19BDD22}"/>
              </a:ext>
            </a:extLst>
          </p:cNvPr>
          <p:cNvPicPr>
            <a:picLocks noChangeAspect="1"/>
          </p:cNvPicPr>
          <p:nvPr/>
        </p:nvPicPr>
        <p:blipFill rotWithShape="1">
          <a:blip r:embed="rId2"/>
          <a:srcRect t="20284"/>
          <a:stretch/>
        </p:blipFill>
        <p:spPr>
          <a:xfrm>
            <a:off x="0" y="3761715"/>
            <a:ext cx="12192000" cy="3069126"/>
          </a:xfrm>
          <a:prstGeom prst="rect">
            <a:avLst/>
          </a:prstGeom>
        </p:spPr>
      </p:pic>
    </p:spTree>
    <p:extLst>
      <p:ext uri="{BB962C8B-B14F-4D97-AF65-F5344CB8AC3E}">
        <p14:creationId xmlns:p14="http://schemas.microsoft.com/office/powerpoint/2010/main" val="1845791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13FA-0B66-FC46-A153-2A81C09B3561}"/>
              </a:ext>
            </a:extLst>
          </p:cNvPr>
          <p:cNvSpPr>
            <a:spLocks noGrp="1"/>
          </p:cNvSpPr>
          <p:nvPr>
            <p:ph type="title"/>
          </p:nvPr>
        </p:nvSpPr>
        <p:spPr>
          <a:xfrm>
            <a:off x="7218175" y="-271779"/>
            <a:ext cx="6703916" cy="4018341"/>
          </a:xfrm>
          <a:noFill/>
        </p:spPr>
        <p:txBody>
          <a:bodyPr vert="horz" lIns="91440" tIns="45720" rIns="91440" bIns="45720" rtlCol="0" anchor="b">
            <a:normAutofit/>
          </a:bodyPr>
          <a:lstStyle/>
          <a:p>
            <a:r>
              <a:rPr lang="en-US" sz="6000" dirty="0">
                <a:latin typeface="Helvetica Light"/>
              </a:rPr>
              <a:t>Q&amp;A</a:t>
            </a:r>
          </a:p>
        </p:txBody>
      </p:sp>
      <p:sp>
        <p:nvSpPr>
          <p:cNvPr id="5" name="TextBox 4">
            <a:extLst>
              <a:ext uri="{FF2B5EF4-FFF2-40B4-BE49-F238E27FC236}">
                <a16:creationId xmlns:a16="http://schemas.microsoft.com/office/drawing/2014/main" id="{FFAB1B18-4140-0A4F-BDC5-CE0892486CE6}"/>
              </a:ext>
            </a:extLst>
          </p:cNvPr>
          <p:cNvSpPr txBox="1"/>
          <p:nvPr/>
        </p:nvSpPr>
        <p:spPr>
          <a:xfrm>
            <a:off x="6968910" y="4089424"/>
            <a:ext cx="6261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Light"/>
                <a:ea typeface="+mn-ea"/>
                <a:cs typeface="+mn-cs"/>
              </a:rPr>
              <a:t>Please write questions in Q&amp;A</a:t>
            </a:r>
          </a:p>
        </p:txBody>
      </p:sp>
      <p:pic>
        <p:nvPicPr>
          <p:cNvPr id="7" name="Picture 6">
            <a:extLst>
              <a:ext uri="{FF2B5EF4-FFF2-40B4-BE49-F238E27FC236}">
                <a16:creationId xmlns:a16="http://schemas.microsoft.com/office/drawing/2014/main" id="{F4601A8E-3437-4F29-80F7-127E77441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096" y="5846005"/>
            <a:ext cx="2915950" cy="921852"/>
          </a:xfrm>
          <a:prstGeom prst="rect">
            <a:avLst/>
          </a:prstGeom>
        </p:spPr>
      </p:pic>
      <p:pic>
        <p:nvPicPr>
          <p:cNvPr id="8" name="Picture 7" descr="JB Logo 2019 Small (1).jpg">
            <a:extLst>
              <a:ext uri="{FF2B5EF4-FFF2-40B4-BE49-F238E27FC236}">
                <a16:creationId xmlns:a16="http://schemas.microsoft.com/office/drawing/2014/main" id="{A05EEA8E-BE07-4490-A982-83E566D4DA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47417" y="164629"/>
            <a:ext cx="2549384" cy="889241"/>
          </a:xfrm>
          <a:prstGeom prst="rect">
            <a:avLst/>
          </a:prstGeom>
        </p:spPr>
      </p:pic>
      <p:pic>
        <p:nvPicPr>
          <p:cNvPr id="1026" name="Picture 2" descr="How many tree species are there? More than you can shake a stick ...">
            <a:extLst>
              <a:ext uri="{FF2B5EF4-FFF2-40B4-BE49-F238E27FC236}">
                <a16:creationId xmlns:a16="http://schemas.microsoft.com/office/drawing/2014/main" id="{158CA9AB-A398-4DD0-8166-7A3F20E80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733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7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6E8F-3C4B-4663-A249-517E42176623}"/>
              </a:ext>
            </a:extLst>
          </p:cNvPr>
          <p:cNvSpPr>
            <a:spLocks noGrp="1"/>
          </p:cNvSpPr>
          <p:nvPr>
            <p:ph type="title"/>
          </p:nvPr>
        </p:nvSpPr>
        <p:spPr>
          <a:xfrm>
            <a:off x="963084" y="2110317"/>
            <a:ext cx="10363200" cy="1361016"/>
          </a:xfrm>
        </p:spPr>
        <p:txBody>
          <a:bodyPr vert="horz" wrap="square" lIns="91393" tIns="48883" rIns="91393" bIns="48883" numCol="1" rtlCol="0" anchor="b" anchorCtr="0" compatLnSpc="1">
            <a:prstTxWarp prst="textNoShape">
              <a:avLst/>
            </a:prstTxWarp>
            <a:normAutofit/>
          </a:bodyPr>
          <a:lstStyle/>
          <a:p>
            <a:pPr>
              <a:defRPr/>
            </a:pPr>
            <a:endParaRPr lang="en-US"/>
          </a:p>
        </p:txBody>
      </p:sp>
      <p:sp>
        <p:nvSpPr>
          <p:cNvPr id="3" name="Text Placeholder 2">
            <a:extLst>
              <a:ext uri="{FF2B5EF4-FFF2-40B4-BE49-F238E27FC236}">
                <a16:creationId xmlns:a16="http://schemas.microsoft.com/office/drawing/2014/main" id="{D778C81D-B5E0-4A93-8D3C-8E95D8444C22}"/>
              </a:ext>
            </a:extLst>
          </p:cNvPr>
          <p:cNvSpPr>
            <a:spLocks noGrp="1"/>
          </p:cNvSpPr>
          <p:nvPr>
            <p:ph type="body" idx="1"/>
          </p:nvPr>
        </p:nvSpPr>
        <p:spPr>
          <a:xfrm>
            <a:off x="963084" y="1316567"/>
            <a:ext cx="10363200" cy="793751"/>
          </a:xfrm>
        </p:spPr>
        <p:txBody>
          <a:bodyPr/>
          <a:lstStyle/>
          <a:p>
            <a:pPr>
              <a:defRPr/>
            </a:pPr>
            <a:endParaRPr lang="en-US"/>
          </a:p>
        </p:txBody>
      </p:sp>
      <p:pic>
        <p:nvPicPr>
          <p:cNvPr id="16388" name="Picture 3">
            <a:extLst>
              <a:ext uri="{FF2B5EF4-FFF2-40B4-BE49-F238E27FC236}">
                <a16:creationId xmlns:a16="http://schemas.microsoft.com/office/drawing/2014/main" id="{54F7DABF-DEA7-46F4-B782-D69BA4DA1D51}"/>
              </a:ext>
            </a:extLst>
          </p:cNvPr>
          <p:cNvPicPr>
            <a:picLocks noChangeAspect="1"/>
          </p:cNvPicPr>
          <p:nvPr/>
        </p:nvPicPr>
        <p:blipFill>
          <a:blip r:embed="rId3">
            <a:extLst>
              <a:ext uri="{28A0092B-C50C-407E-A947-70E740481C1C}">
                <a14:useLocalDpi xmlns:a14="http://schemas.microsoft.com/office/drawing/2010/main" val="0"/>
              </a:ext>
            </a:extLst>
          </a:blip>
          <a:srcRect l="6808" r="2"/>
          <a:stretch>
            <a:fillRect/>
          </a:stretch>
        </p:blipFill>
        <p:spPr bwMode="auto">
          <a:xfrm>
            <a:off x="-10584" y="2118"/>
            <a:ext cx="12196235" cy="685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4338DAD5-3750-4F32-986B-4D5DA8497176}"/>
              </a:ext>
            </a:extLst>
          </p:cNvPr>
          <p:cNvSpPr>
            <a:spLocks noGrp="1"/>
          </p:cNvSpPr>
          <p:nvPr/>
        </p:nvSpPr>
        <p:spPr>
          <a:xfrm>
            <a:off x="27517" y="158751"/>
            <a:ext cx="12319000" cy="2997200"/>
          </a:xfrm>
          <a:prstGeom prst="rect">
            <a:avLst/>
          </a:prstGeom>
        </p:spPr>
        <p:txBody>
          <a:bodyPr lIns="123559" tIns="61779" rIns="123559" bIns="61779"/>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fontAlgn="base">
              <a:spcAft>
                <a:spcPct val="0"/>
              </a:spcAft>
              <a:buNone/>
              <a:defRPr/>
            </a:pPr>
            <a:r>
              <a:rPr lang="en-US" sz="3600" b="1" dirty="0">
                <a:solidFill>
                  <a:srgbClr val="2D3F46"/>
                </a:solidFill>
                <a:latin typeface="Calibri"/>
                <a:cs typeface="Gill Sans Light" panose="020B0302020104020203" pitchFamily="34" charset="-79"/>
              </a:rPr>
              <a:t>Julie’s Bicycle</a:t>
            </a:r>
          </a:p>
          <a:p>
            <a:pPr marL="0" indent="0" algn="ctr" defTabSz="609585" fontAlgn="base">
              <a:spcAft>
                <a:spcPct val="0"/>
              </a:spcAft>
              <a:buNone/>
              <a:defRPr/>
            </a:pPr>
            <a:r>
              <a:rPr lang="en-US" sz="3600" b="1" dirty="0">
                <a:solidFill>
                  <a:srgbClr val="2D3F46"/>
                </a:solidFill>
                <a:latin typeface="Calibri"/>
                <a:cs typeface="Gill Sans Light" panose="020B0302020104020203" pitchFamily="34" charset="-79"/>
              </a:rPr>
              <a:t>Culture and creativity powering environmental action</a:t>
            </a:r>
          </a:p>
        </p:txBody>
      </p:sp>
      <p:sp>
        <p:nvSpPr>
          <p:cNvPr id="6" name="Rectangle 5">
            <a:extLst>
              <a:ext uri="{FF2B5EF4-FFF2-40B4-BE49-F238E27FC236}">
                <a16:creationId xmlns:a16="http://schemas.microsoft.com/office/drawing/2014/main" id="{6FCAC918-1AEF-4098-8BEE-418AFB2EBAD0}"/>
              </a:ext>
            </a:extLst>
          </p:cNvPr>
          <p:cNvSpPr/>
          <p:nvPr/>
        </p:nvSpPr>
        <p:spPr>
          <a:xfrm>
            <a:off x="345018" y="1651001"/>
            <a:ext cx="11654367" cy="1938992"/>
          </a:xfrm>
          <a:prstGeom prst="rect">
            <a:avLst/>
          </a:prstGeom>
        </p:spPr>
        <p:txBody>
          <a:bodyPr>
            <a:spAutoFit/>
          </a:bodyPr>
          <a:lstStyle/>
          <a:p>
            <a:pPr defTabSz="1219170" eaLnBrk="0" fontAlgn="base" hangingPunct="0">
              <a:spcBef>
                <a:spcPct val="0"/>
              </a:spcBef>
              <a:spcAft>
                <a:spcPct val="0"/>
              </a:spcAft>
              <a:defRPr/>
            </a:pPr>
            <a:r>
              <a:rPr lang="en-GB" sz="3000" dirty="0">
                <a:solidFill>
                  <a:srgbClr val="2D3F46"/>
                </a:solidFill>
                <a:latin typeface="Calibri" panose="020F0502020204030204" pitchFamily="34" charset="0"/>
                <a:cs typeface="Gill Sans Light" panose="020B0302020104020203" pitchFamily="34" charset="-79"/>
              </a:rPr>
              <a:t>Our objectives:</a:t>
            </a:r>
          </a:p>
          <a:p>
            <a:pPr marL="456733" indent="-456733" defTabSz="1219170" eaLnBrk="0" fontAlgn="base" hangingPunct="0">
              <a:spcBef>
                <a:spcPct val="0"/>
              </a:spcBef>
              <a:spcAft>
                <a:spcPct val="0"/>
              </a:spcAft>
              <a:buFont typeface="Arial" panose="020B0604020202020204" pitchFamily="34" charset="0"/>
              <a:buChar char="•"/>
              <a:defRPr/>
            </a:pPr>
            <a:r>
              <a:rPr lang="en-GB" sz="3000" dirty="0">
                <a:solidFill>
                  <a:srgbClr val="2D3F46"/>
                </a:solidFill>
                <a:latin typeface="Calibri" panose="020F0502020204030204" pitchFamily="34" charset="0"/>
                <a:cs typeface="Gill Sans Light" panose="020B0302020104020203" pitchFamily="34" charset="-79"/>
              </a:rPr>
              <a:t>Support culture to limit global heating to 1.5 degrees </a:t>
            </a:r>
          </a:p>
          <a:p>
            <a:pPr marL="456733" indent="-456733" defTabSz="1219170" eaLnBrk="0" fontAlgn="base" hangingPunct="0">
              <a:spcBef>
                <a:spcPct val="0"/>
              </a:spcBef>
              <a:spcAft>
                <a:spcPct val="0"/>
              </a:spcAft>
              <a:buFont typeface="Arial" panose="020B0604020202020204" pitchFamily="34" charset="0"/>
              <a:buChar char="•"/>
              <a:defRPr/>
            </a:pPr>
            <a:r>
              <a:rPr lang="en-GB" sz="3000" dirty="0">
                <a:solidFill>
                  <a:srgbClr val="2D3F46"/>
                </a:solidFill>
                <a:latin typeface="Calibri" panose="020F0502020204030204" pitchFamily="34" charset="0"/>
                <a:cs typeface="Gill Sans Light" panose="020B0302020104020203" pitchFamily="34" charset="-79"/>
              </a:rPr>
              <a:t>Advocate for culture to inspire action on climate change and sustainability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A6669E2-467A-4990-A277-0C073F093247}"/>
              </a:ext>
            </a:extLst>
          </p:cNvPr>
          <p:cNvSpPr/>
          <p:nvPr/>
        </p:nvSpPr>
        <p:spPr>
          <a:xfrm>
            <a:off x="3943351" y="1710267"/>
            <a:ext cx="2074333" cy="2074333"/>
          </a:xfrm>
          <a:prstGeom prst="ellipse">
            <a:avLst/>
          </a:prstGeom>
          <a:solidFill>
            <a:srgbClr val="A22632">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2133" dirty="0">
                <a:solidFill>
                  <a:srgbClr val="FFFFFF"/>
                </a:solidFill>
                <a:latin typeface="Calibri"/>
                <a:cs typeface="Helvetica Light"/>
              </a:rPr>
              <a:t>Research</a:t>
            </a:r>
          </a:p>
        </p:txBody>
      </p:sp>
      <p:sp>
        <p:nvSpPr>
          <p:cNvPr id="10" name="Oval 9">
            <a:extLst>
              <a:ext uri="{FF2B5EF4-FFF2-40B4-BE49-F238E27FC236}">
                <a16:creationId xmlns:a16="http://schemas.microsoft.com/office/drawing/2014/main" id="{3DDA3174-CB08-4F50-BAF5-D6E9D21065C8}"/>
              </a:ext>
            </a:extLst>
          </p:cNvPr>
          <p:cNvSpPr/>
          <p:nvPr/>
        </p:nvSpPr>
        <p:spPr>
          <a:xfrm>
            <a:off x="5300134" y="673100"/>
            <a:ext cx="2074333" cy="2074333"/>
          </a:xfrm>
          <a:prstGeom prst="ellipse">
            <a:avLst/>
          </a:prstGeom>
          <a:solidFill>
            <a:srgbClr val="3B8475">
              <a:alpha val="5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1733" dirty="0">
                <a:solidFill>
                  <a:srgbClr val="FFFFFF"/>
                </a:solidFill>
                <a:latin typeface="Calibri"/>
                <a:cs typeface="Helvetica Light"/>
              </a:rPr>
              <a:t>Consultancy</a:t>
            </a:r>
          </a:p>
        </p:txBody>
      </p:sp>
      <p:sp>
        <p:nvSpPr>
          <p:cNvPr id="11" name="Oval 10">
            <a:extLst>
              <a:ext uri="{FF2B5EF4-FFF2-40B4-BE49-F238E27FC236}">
                <a16:creationId xmlns:a16="http://schemas.microsoft.com/office/drawing/2014/main" id="{00D3059D-3F57-4C4C-BB4A-077461EA834F}"/>
              </a:ext>
            </a:extLst>
          </p:cNvPr>
          <p:cNvSpPr/>
          <p:nvPr/>
        </p:nvSpPr>
        <p:spPr>
          <a:xfrm>
            <a:off x="6929967" y="1240367"/>
            <a:ext cx="2076451" cy="2076451"/>
          </a:xfrm>
          <a:prstGeom prst="ellipse">
            <a:avLst/>
          </a:prstGeom>
          <a:solidFill>
            <a:srgbClr val="4D809F">
              <a:alpha val="6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1733" dirty="0">
                <a:solidFill>
                  <a:srgbClr val="FFFFFF"/>
                </a:solidFill>
                <a:latin typeface="Calibri"/>
                <a:cs typeface="Helvetica Light"/>
              </a:rPr>
              <a:t>Advocacy</a:t>
            </a:r>
          </a:p>
        </p:txBody>
      </p:sp>
      <p:sp>
        <p:nvSpPr>
          <p:cNvPr id="12" name="Oval 11">
            <a:extLst>
              <a:ext uri="{FF2B5EF4-FFF2-40B4-BE49-F238E27FC236}">
                <a16:creationId xmlns:a16="http://schemas.microsoft.com/office/drawing/2014/main" id="{AE3B5F28-31BB-4000-A8E1-BBB58A455784}"/>
              </a:ext>
            </a:extLst>
          </p:cNvPr>
          <p:cNvSpPr/>
          <p:nvPr/>
        </p:nvSpPr>
        <p:spPr>
          <a:xfrm>
            <a:off x="5740400" y="2277533"/>
            <a:ext cx="2074333" cy="2076451"/>
          </a:xfrm>
          <a:prstGeom prst="ellipse">
            <a:avLst/>
          </a:prstGeom>
          <a:solidFill>
            <a:srgbClr val="F29208">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1733" dirty="0">
                <a:solidFill>
                  <a:srgbClr val="FFFFFF"/>
                </a:solidFill>
                <a:latin typeface="Calibri"/>
                <a:cs typeface="Helvetica Light"/>
              </a:rPr>
              <a:t>Training</a:t>
            </a:r>
          </a:p>
        </p:txBody>
      </p:sp>
      <p:sp>
        <p:nvSpPr>
          <p:cNvPr id="13" name="Oval 12">
            <a:extLst>
              <a:ext uri="{FF2B5EF4-FFF2-40B4-BE49-F238E27FC236}">
                <a16:creationId xmlns:a16="http://schemas.microsoft.com/office/drawing/2014/main" id="{3698B785-DC24-4A22-9B49-18F4C21E1CD9}"/>
              </a:ext>
            </a:extLst>
          </p:cNvPr>
          <p:cNvSpPr/>
          <p:nvPr/>
        </p:nvSpPr>
        <p:spPr>
          <a:xfrm>
            <a:off x="4497918" y="3399367"/>
            <a:ext cx="2076449" cy="2074333"/>
          </a:xfrm>
          <a:prstGeom prst="ellipse">
            <a:avLst/>
          </a:prstGeom>
          <a:solidFill>
            <a:srgbClr val="2E3533">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1733" dirty="0">
                <a:solidFill>
                  <a:srgbClr val="FFFFFF"/>
                </a:solidFill>
                <a:latin typeface="Calibri"/>
                <a:cs typeface="Helvetica Light"/>
              </a:rPr>
              <a:t>Convening</a:t>
            </a:r>
          </a:p>
        </p:txBody>
      </p:sp>
      <p:sp>
        <p:nvSpPr>
          <p:cNvPr id="14" name="Oval 13">
            <a:extLst>
              <a:ext uri="{FF2B5EF4-FFF2-40B4-BE49-F238E27FC236}">
                <a16:creationId xmlns:a16="http://schemas.microsoft.com/office/drawing/2014/main" id="{9C6665E0-D7CB-4261-B017-027C40FAB544}"/>
              </a:ext>
            </a:extLst>
          </p:cNvPr>
          <p:cNvSpPr/>
          <p:nvPr/>
        </p:nvSpPr>
        <p:spPr>
          <a:xfrm>
            <a:off x="2237318" y="1140884"/>
            <a:ext cx="2074333" cy="2074333"/>
          </a:xfrm>
          <a:prstGeom prst="ellipse">
            <a:avLst/>
          </a:prstGeom>
          <a:solidFill>
            <a:srgbClr val="274F7C">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1733" dirty="0">
                <a:solidFill>
                  <a:srgbClr val="FFFFFF"/>
                </a:solidFill>
                <a:latin typeface="Calibri"/>
                <a:cs typeface="Helvetica Light"/>
              </a:rPr>
              <a:t>Policy</a:t>
            </a:r>
          </a:p>
        </p:txBody>
      </p:sp>
      <p:sp>
        <p:nvSpPr>
          <p:cNvPr id="15" name="Oval 14">
            <a:extLst>
              <a:ext uri="{FF2B5EF4-FFF2-40B4-BE49-F238E27FC236}">
                <a16:creationId xmlns:a16="http://schemas.microsoft.com/office/drawing/2014/main" id="{0B35F04D-BF89-44FC-BF31-36BA8895B649}"/>
              </a:ext>
            </a:extLst>
          </p:cNvPr>
          <p:cNvSpPr/>
          <p:nvPr/>
        </p:nvSpPr>
        <p:spPr>
          <a:xfrm>
            <a:off x="2838452" y="2950634"/>
            <a:ext cx="2076449" cy="2074333"/>
          </a:xfrm>
          <a:prstGeom prst="ellipse">
            <a:avLst/>
          </a:prstGeom>
          <a:solidFill>
            <a:srgbClr val="C94025">
              <a:alpha val="5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1867" dirty="0">
                <a:solidFill>
                  <a:srgbClr val="FFFFFF"/>
                </a:solidFill>
                <a:latin typeface="Calibri"/>
                <a:cs typeface="Helvetica Light"/>
              </a:rPr>
              <a:t>Tools &amp; Resources</a:t>
            </a:r>
          </a:p>
        </p:txBody>
      </p:sp>
      <p:sp>
        <p:nvSpPr>
          <p:cNvPr id="17" name="Oval 16">
            <a:extLst>
              <a:ext uri="{FF2B5EF4-FFF2-40B4-BE49-F238E27FC236}">
                <a16:creationId xmlns:a16="http://schemas.microsoft.com/office/drawing/2014/main" id="{1D5E02D4-D1B7-4E83-A551-E8C60E74CDD8}"/>
              </a:ext>
            </a:extLst>
          </p:cNvPr>
          <p:cNvSpPr/>
          <p:nvPr/>
        </p:nvSpPr>
        <p:spPr>
          <a:xfrm>
            <a:off x="6017685" y="4182533"/>
            <a:ext cx="2076449" cy="2076451"/>
          </a:xfrm>
          <a:prstGeom prst="ellipse">
            <a:avLst/>
          </a:prstGeom>
          <a:solidFill>
            <a:srgbClr val="D09F1B">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r>
              <a:rPr lang="en-US" sz="1733" dirty="0">
                <a:solidFill>
                  <a:srgbClr val="FFFFFF"/>
                </a:solidFill>
                <a:latin typeface="Calibri"/>
                <a:cs typeface="Helvetica Light"/>
              </a:rPr>
              <a:t>Inspiration</a:t>
            </a:r>
          </a:p>
        </p:txBody>
      </p:sp>
      <p:sp>
        <p:nvSpPr>
          <p:cNvPr id="18" name="Frame 17">
            <a:extLst>
              <a:ext uri="{FF2B5EF4-FFF2-40B4-BE49-F238E27FC236}">
                <a16:creationId xmlns:a16="http://schemas.microsoft.com/office/drawing/2014/main" id="{8C102653-DD23-470E-A6C7-379577605193}"/>
              </a:ext>
            </a:extLst>
          </p:cNvPr>
          <p:cNvSpPr/>
          <p:nvPr/>
        </p:nvSpPr>
        <p:spPr>
          <a:xfrm>
            <a:off x="131233" y="4722284"/>
            <a:ext cx="2904067" cy="2021416"/>
          </a:xfrm>
          <a:prstGeom prst="frame">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endParaRPr lang="en-US" sz="2400">
              <a:solidFill>
                <a:srgbClr val="2D3F46"/>
              </a:solidFill>
              <a:latin typeface="Calibri"/>
            </a:endParaRPr>
          </a:p>
        </p:txBody>
      </p:sp>
      <p:sp>
        <p:nvSpPr>
          <p:cNvPr id="19" name="Rectangle 18">
            <a:extLst>
              <a:ext uri="{FF2B5EF4-FFF2-40B4-BE49-F238E27FC236}">
                <a16:creationId xmlns:a16="http://schemas.microsoft.com/office/drawing/2014/main" id="{3205C5B4-E1CD-4741-8949-733DCFB7C9D5}"/>
              </a:ext>
            </a:extLst>
          </p:cNvPr>
          <p:cNvSpPr/>
          <p:nvPr/>
        </p:nvSpPr>
        <p:spPr>
          <a:xfrm>
            <a:off x="535518" y="5137151"/>
            <a:ext cx="2383367" cy="1200329"/>
          </a:xfrm>
          <a:prstGeom prst="rect">
            <a:avLst/>
          </a:prstGeom>
        </p:spPr>
        <p:txBody>
          <a:bodyPr>
            <a:spAutoFit/>
          </a:bodyPr>
          <a:lstStyle/>
          <a:p>
            <a:pPr defTabSz="1219170" eaLnBrk="0" fontAlgn="base" hangingPunct="0">
              <a:spcBef>
                <a:spcPct val="0"/>
              </a:spcBef>
              <a:spcAft>
                <a:spcPct val="0"/>
              </a:spcAft>
              <a:defRPr/>
            </a:pPr>
            <a:r>
              <a:rPr lang="en-US" sz="2400" dirty="0">
                <a:solidFill>
                  <a:srgbClr val="656567"/>
                </a:solidFill>
                <a:latin typeface="Calibri" panose="020F0502020204030204" pitchFamily="34" charset="0"/>
                <a:cs typeface="Helvetica Light"/>
              </a:rPr>
              <a:t>Arts &amp;</a:t>
            </a:r>
          </a:p>
          <a:p>
            <a:pPr defTabSz="1219170" eaLnBrk="0" fontAlgn="base" hangingPunct="0">
              <a:spcBef>
                <a:spcPct val="0"/>
              </a:spcBef>
              <a:spcAft>
                <a:spcPct val="0"/>
              </a:spcAft>
              <a:defRPr/>
            </a:pPr>
            <a:r>
              <a:rPr lang="en-US" sz="2400" dirty="0">
                <a:solidFill>
                  <a:srgbClr val="656567"/>
                </a:solidFill>
                <a:latin typeface="Calibri" panose="020F0502020204030204" pitchFamily="34" charset="0"/>
                <a:cs typeface="Helvetica Light"/>
              </a:rPr>
              <a:t>creative industries</a:t>
            </a:r>
            <a:endParaRPr lang="en-US" sz="2400" dirty="0">
              <a:solidFill>
                <a:srgbClr val="2D3F46">
                  <a:lumMod val="65000"/>
                  <a:lumOff val="35000"/>
                </a:srgbClr>
              </a:solidFill>
              <a:latin typeface="Calibri" panose="020F0502020204030204" pitchFamily="34" charset="0"/>
              <a:cs typeface="Helvetica Light"/>
            </a:endParaRPr>
          </a:p>
        </p:txBody>
      </p:sp>
      <p:sp>
        <p:nvSpPr>
          <p:cNvPr id="20" name="Frame 19">
            <a:extLst>
              <a:ext uri="{FF2B5EF4-FFF2-40B4-BE49-F238E27FC236}">
                <a16:creationId xmlns:a16="http://schemas.microsoft.com/office/drawing/2014/main" id="{E6A43C65-92F4-4BF0-BDA8-01D2743C568D}"/>
              </a:ext>
            </a:extLst>
          </p:cNvPr>
          <p:cNvSpPr/>
          <p:nvPr/>
        </p:nvSpPr>
        <p:spPr>
          <a:xfrm>
            <a:off x="9171518" y="179917"/>
            <a:ext cx="2906183" cy="2021416"/>
          </a:xfrm>
          <a:prstGeom prst="frame">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0" fontAlgn="base" hangingPunct="0">
              <a:spcBef>
                <a:spcPct val="0"/>
              </a:spcBef>
              <a:spcAft>
                <a:spcPct val="0"/>
              </a:spcAft>
              <a:defRPr/>
            </a:pPr>
            <a:endParaRPr lang="en-US" sz="2400">
              <a:solidFill>
                <a:srgbClr val="2D3F46"/>
              </a:solidFill>
              <a:latin typeface="Calibri"/>
            </a:endParaRPr>
          </a:p>
        </p:txBody>
      </p:sp>
      <p:sp>
        <p:nvSpPr>
          <p:cNvPr id="21" name="Rectangle 20">
            <a:extLst>
              <a:ext uri="{FF2B5EF4-FFF2-40B4-BE49-F238E27FC236}">
                <a16:creationId xmlns:a16="http://schemas.microsoft.com/office/drawing/2014/main" id="{14D2DEBA-87F2-4847-95B6-DB6E95ABB409}"/>
              </a:ext>
            </a:extLst>
          </p:cNvPr>
          <p:cNvSpPr/>
          <p:nvPr/>
        </p:nvSpPr>
        <p:spPr>
          <a:xfrm>
            <a:off x="9472085" y="759884"/>
            <a:ext cx="2383367" cy="830997"/>
          </a:xfrm>
          <a:prstGeom prst="rect">
            <a:avLst/>
          </a:prstGeom>
        </p:spPr>
        <p:txBody>
          <a:bodyPr>
            <a:spAutoFit/>
          </a:bodyPr>
          <a:lstStyle/>
          <a:p>
            <a:pPr defTabSz="1219170" eaLnBrk="0" fontAlgn="base" hangingPunct="0">
              <a:spcBef>
                <a:spcPct val="0"/>
              </a:spcBef>
              <a:spcAft>
                <a:spcPct val="0"/>
              </a:spcAft>
              <a:defRPr/>
            </a:pPr>
            <a:r>
              <a:rPr lang="en-US" sz="2400" dirty="0">
                <a:solidFill>
                  <a:srgbClr val="656567"/>
                </a:solidFill>
                <a:latin typeface="Calibri" panose="020F0502020204030204" pitchFamily="34" charset="0"/>
                <a:cs typeface="Helvetica Light"/>
              </a:rPr>
              <a:t>Environmental sustainability</a:t>
            </a:r>
            <a:endParaRPr lang="en-US" sz="2400" dirty="0">
              <a:solidFill>
                <a:srgbClr val="2D3F46">
                  <a:lumMod val="65000"/>
                  <a:lumOff val="35000"/>
                </a:srgbClr>
              </a:solidFill>
              <a:latin typeface="Calibri" panose="020F0502020204030204" pitchFamily="34" charset="0"/>
              <a:cs typeface="Helvetica Light"/>
            </a:endParaRPr>
          </a:p>
        </p:txBody>
      </p:sp>
      <p:pic>
        <p:nvPicPr>
          <p:cNvPr id="18446" name="Picture 15">
            <a:extLst>
              <a:ext uri="{FF2B5EF4-FFF2-40B4-BE49-F238E27FC236}">
                <a16:creationId xmlns:a16="http://schemas.microsoft.com/office/drawing/2014/main" id="{830219CF-C947-422C-9C49-C5B9A8A126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6467" y="5892801"/>
            <a:ext cx="2448984" cy="73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tronomy-environment-evening-174340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7" y="1078533"/>
            <a:ext cx="12293600" cy="5779468"/>
          </a:xfrm>
          <a:prstGeom prst="rect">
            <a:avLst/>
          </a:prstGeom>
        </p:spPr>
      </p:pic>
      <p:sp>
        <p:nvSpPr>
          <p:cNvPr id="10" name="Rectangle 9">
            <a:extLst>
              <a:ext uri="{FF2B5EF4-FFF2-40B4-BE49-F238E27FC236}">
                <a16:creationId xmlns:a16="http://schemas.microsoft.com/office/drawing/2014/main" id="{B7F96496-1C8C-4F21-B6B3-616BA2444F36}"/>
              </a:ext>
            </a:extLst>
          </p:cNvPr>
          <p:cNvSpPr/>
          <p:nvPr/>
        </p:nvSpPr>
        <p:spPr>
          <a:xfrm>
            <a:off x="1203447" y="2140718"/>
            <a:ext cx="4539380" cy="2923877"/>
          </a:xfrm>
          <a:prstGeom prst="rect">
            <a:avLst/>
          </a:prstGeom>
          <a:solidFill>
            <a:schemeClr val="tx1">
              <a:alpha val="80000"/>
            </a:schemeClr>
          </a:solidFill>
        </p:spPr>
        <p:txBody>
          <a:bodyPr wrap="square">
            <a:spAutoFit/>
          </a:bodyPr>
          <a:lstStyle/>
          <a:p>
            <a:pPr marL="457189" indent="-457189">
              <a:buFontTx/>
              <a:buChar char="•"/>
            </a:pPr>
            <a:r>
              <a:rPr lang="en-GB" sz="2400" dirty="0">
                <a:solidFill>
                  <a:schemeClr val="bg1"/>
                </a:solidFill>
                <a:latin typeface="Helvetica Light"/>
              </a:rPr>
              <a:t>Energy efficiency &amp; carbon reductions</a:t>
            </a:r>
          </a:p>
          <a:p>
            <a:endParaRPr lang="en-GB" sz="800" dirty="0">
              <a:solidFill>
                <a:schemeClr val="bg1"/>
              </a:solidFill>
              <a:latin typeface="Helvetica Light"/>
            </a:endParaRPr>
          </a:p>
          <a:p>
            <a:pPr marL="457189" indent="-457189">
              <a:buFontTx/>
              <a:buChar char="•"/>
            </a:pPr>
            <a:r>
              <a:rPr lang="en-GB" sz="2400" dirty="0">
                <a:solidFill>
                  <a:schemeClr val="bg1"/>
                </a:solidFill>
                <a:latin typeface="Helvetica Light"/>
              </a:rPr>
              <a:t>Resilience</a:t>
            </a:r>
          </a:p>
          <a:p>
            <a:endParaRPr lang="en-GB" sz="800" dirty="0">
              <a:solidFill>
                <a:schemeClr val="bg1"/>
              </a:solidFill>
              <a:latin typeface="Helvetica Light"/>
            </a:endParaRPr>
          </a:p>
          <a:p>
            <a:pPr marL="457189" indent="-457189">
              <a:buFontTx/>
              <a:buChar char="•"/>
            </a:pPr>
            <a:r>
              <a:rPr lang="en-GB" sz="2400" dirty="0">
                <a:solidFill>
                  <a:schemeClr val="bg1"/>
                </a:solidFill>
                <a:latin typeface="Helvetica Light"/>
              </a:rPr>
              <a:t>Benefits beyond carbon savings </a:t>
            </a:r>
            <a:r>
              <a:rPr lang="mr-IN" sz="2400" dirty="0">
                <a:solidFill>
                  <a:schemeClr val="bg1"/>
                </a:solidFill>
                <a:latin typeface="Helvetica Light"/>
              </a:rPr>
              <a:t>–</a:t>
            </a:r>
            <a:r>
              <a:rPr lang="en-GB" sz="2400" dirty="0">
                <a:solidFill>
                  <a:schemeClr val="bg1"/>
                </a:solidFill>
                <a:latin typeface="Helvetica Light"/>
              </a:rPr>
              <a:t> creativity, team morale, strategy, collaboration, reputation</a:t>
            </a:r>
          </a:p>
        </p:txBody>
      </p:sp>
      <p:pic>
        <p:nvPicPr>
          <p:cNvPr id="8" name="Picture 7" descr="JB Logo 2019 - Blac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7401" y="318762"/>
            <a:ext cx="2133599" cy="637524"/>
          </a:xfrm>
          <a:prstGeom prst="rect">
            <a:avLst/>
          </a:prstGeom>
        </p:spPr>
      </p:pic>
      <p:pic>
        <p:nvPicPr>
          <p:cNvPr id="3" name="Picture 2">
            <a:extLst>
              <a:ext uri="{FF2B5EF4-FFF2-40B4-BE49-F238E27FC236}">
                <a16:creationId xmlns:a16="http://schemas.microsoft.com/office/drawing/2014/main" id="{2C48189C-FB90-4167-BC4B-B54FB6A856A6}"/>
              </a:ext>
            </a:extLst>
          </p:cNvPr>
          <p:cNvPicPr>
            <a:picLocks noChangeAspect="1"/>
          </p:cNvPicPr>
          <p:nvPr/>
        </p:nvPicPr>
        <p:blipFill>
          <a:blip r:embed="rId5"/>
          <a:stretch>
            <a:fillRect/>
          </a:stretch>
        </p:blipFill>
        <p:spPr>
          <a:xfrm>
            <a:off x="5876388" y="2140718"/>
            <a:ext cx="5740224" cy="4060410"/>
          </a:xfrm>
          <a:prstGeom prst="rect">
            <a:avLst/>
          </a:prstGeom>
        </p:spPr>
      </p:pic>
      <p:pic>
        <p:nvPicPr>
          <p:cNvPr id="11" name="Picture 10">
            <a:extLst>
              <a:ext uri="{FF2B5EF4-FFF2-40B4-BE49-F238E27FC236}">
                <a16:creationId xmlns:a16="http://schemas.microsoft.com/office/drawing/2014/main" id="{5902709E-71FF-44F9-A767-D136240EB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360" y="86515"/>
            <a:ext cx="2915950" cy="921852"/>
          </a:xfrm>
          <a:prstGeom prst="rect">
            <a:avLst/>
          </a:prstGeom>
        </p:spPr>
      </p:pic>
    </p:spTree>
    <p:extLst>
      <p:ext uri="{BB962C8B-B14F-4D97-AF65-F5344CB8AC3E}">
        <p14:creationId xmlns:p14="http://schemas.microsoft.com/office/powerpoint/2010/main" val="2555477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F5D6B-AE26-4CE0-B6F0-BD0ADA7620D0}"/>
              </a:ext>
            </a:extLst>
          </p:cNvPr>
          <p:cNvSpPr>
            <a:spLocks noGrp="1"/>
          </p:cNvSpPr>
          <p:nvPr>
            <p:ph type="title"/>
          </p:nvPr>
        </p:nvSpPr>
        <p:spPr>
          <a:xfrm>
            <a:off x="2197280" y="57663"/>
            <a:ext cx="7516091" cy="1325563"/>
          </a:xfrm>
        </p:spPr>
        <p:txBody>
          <a:bodyPr/>
          <a:lstStyle/>
          <a:p>
            <a:r>
              <a:rPr lang="en-GB" dirty="0"/>
              <a:t>A Just, Green, Cultural Sector </a:t>
            </a:r>
          </a:p>
        </p:txBody>
      </p:sp>
      <p:sp>
        <p:nvSpPr>
          <p:cNvPr id="4" name="Content Placeholder 2">
            <a:extLst>
              <a:ext uri="{FF2B5EF4-FFF2-40B4-BE49-F238E27FC236}">
                <a16:creationId xmlns:a16="http://schemas.microsoft.com/office/drawing/2014/main" id="{390123FE-452D-4A02-8419-3276ACF4533C}"/>
              </a:ext>
            </a:extLst>
          </p:cNvPr>
          <p:cNvSpPr txBox="1">
            <a:spLocks/>
          </p:cNvSpPr>
          <p:nvPr/>
        </p:nvSpPr>
        <p:spPr>
          <a:xfrm>
            <a:off x="3677307" y="1814071"/>
            <a:ext cx="4837386" cy="4351338"/>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Decarbonisation i.e. an immediate, rapid and urgent reduction in greenhouse gas emissions to net zero;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Circularity i.e. a regenerative economy decoupled from resource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Justice i.e. no person or place is left behind in the transition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8E43605-53A6-4F4D-8F30-E3035F53F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783" y="172436"/>
            <a:ext cx="647700" cy="657665"/>
          </a:xfrm>
          <a:prstGeom prst="rect">
            <a:avLst/>
          </a:prstGeom>
        </p:spPr>
      </p:pic>
      <p:pic>
        <p:nvPicPr>
          <p:cNvPr id="10" name="Picture 9">
            <a:extLst>
              <a:ext uri="{FF2B5EF4-FFF2-40B4-BE49-F238E27FC236}">
                <a16:creationId xmlns:a16="http://schemas.microsoft.com/office/drawing/2014/main" id="{4335CA28-8390-4B8E-9B02-E1E378D33479}"/>
              </a:ext>
            </a:extLst>
          </p:cNvPr>
          <p:cNvPicPr>
            <a:picLocks noChangeAspect="1"/>
          </p:cNvPicPr>
          <p:nvPr/>
        </p:nvPicPr>
        <p:blipFill>
          <a:blip r:embed="rId4"/>
          <a:stretch>
            <a:fillRect/>
          </a:stretch>
        </p:blipFill>
        <p:spPr>
          <a:xfrm>
            <a:off x="10101353" y="95756"/>
            <a:ext cx="2090647" cy="624689"/>
          </a:xfrm>
          <a:prstGeom prst="rect">
            <a:avLst/>
          </a:prstGeom>
        </p:spPr>
      </p:pic>
      <p:pic>
        <p:nvPicPr>
          <p:cNvPr id="13" name="Picture 12">
            <a:extLst>
              <a:ext uri="{FF2B5EF4-FFF2-40B4-BE49-F238E27FC236}">
                <a16:creationId xmlns:a16="http://schemas.microsoft.com/office/drawing/2014/main" id="{0A26B45F-8A00-4585-B973-B8A34B5CAEB3}"/>
              </a:ext>
            </a:extLst>
          </p:cNvPr>
          <p:cNvPicPr>
            <a:picLocks noChangeAspect="1"/>
          </p:cNvPicPr>
          <p:nvPr/>
        </p:nvPicPr>
        <p:blipFill>
          <a:blip r:embed="rId5"/>
          <a:stretch>
            <a:fillRect/>
          </a:stretch>
        </p:blipFill>
        <p:spPr>
          <a:xfrm>
            <a:off x="330401" y="1762125"/>
            <a:ext cx="2733675" cy="1666875"/>
          </a:xfrm>
          <a:prstGeom prst="rect">
            <a:avLst/>
          </a:prstGeom>
        </p:spPr>
      </p:pic>
      <p:pic>
        <p:nvPicPr>
          <p:cNvPr id="14" name="Picture 13">
            <a:extLst>
              <a:ext uri="{FF2B5EF4-FFF2-40B4-BE49-F238E27FC236}">
                <a16:creationId xmlns:a16="http://schemas.microsoft.com/office/drawing/2014/main" id="{6403DAFF-D73C-4A2B-AB30-F5AEFD8E3FE7}"/>
              </a:ext>
            </a:extLst>
          </p:cNvPr>
          <p:cNvPicPr>
            <a:picLocks noChangeAspect="1"/>
          </p:cNvPicPr>
          <p:nvPr/>
        </p:nvPicPr>
        <p:blipFill>
          <a:blip r:embed="rId6"/>
          <a:stretch>
            <a:fillRect/>
          </a:stretch>
        </p:blipFill>
        <p:spPr>
          <a:xfrm>
            <a:off x="330401" y="3769806"/>
            <a:ext cx="2447926" cy="2394007"/>
          </a:xfrm>
          <a:prstGeom prst="rect">
            <a:avLst/>
          </a:prstGeom>
        </p:spPr>
      </p:pic>
      <p:pic>
        <p:nvPicPr>
          <p:cNvPr id="15" name="Picture 14">
            <a:extLst>
              <a:ext uri="{FF2B5EF4-FFF2-40B4-BE49-F238E27FC236}">
                <a16:creationId xmlns:a16="http://schemas.microsoft.com/office/drawing/2014/main" id="{353290C9-F141-431B-9423-73C2AB94E4BB}"/>
              </a:ext>
            </a:extLst>
          </p:cNvPr>
          <p:cNvPicPr>
            <a:picLocks noChangeAspect="1"/>
          </p:cNvPicPr>
          <p:nvPr/>
        </p:nvPicPr>
        <p:blipFill>
          <a:blip r:embed="rId7"/>
          <a:stretch>
            <a:fillRect/>
          </a:stretch>
        </p:blipFill>
        <p:spPr>
          <a:xfrm>
            <a:off x="9713371" y="1528877"/>
            <a:ext cx="1389972" cy="1389972"/>
          </a:xfrm>
          <a:prstGeom prst="rect">
            <a:avLst/>
          </a:prstGeom>
        </p:spPr>
      </p:pic>
      <p:pic>
        <p:nvPicPr>
          <p:cNvPr id="16" name="Picture 15">
            <a:extLst>
              <a:ext uri="{FF2B5EF4-FFF2-40B4-BE49-F238E27FC236}">
                <a16:creationId xmlns:a16="http://schemas.microsoft.com/office/drawing/2014/main" id="{7903DC85-BD80-49A6-ADE5-BAED08F65ED3}"/>
              </a:ext>
            </a:extLst>
          </p:cNvPr>
          <p:cNvPicPr>
            <a:picLocks noChangeAspect="1"/>
          </p:cNvPicPr>
          <p:nvPr/>
        </p:nvPicPr>
        <p:blipFill>
          <a:blip r:embed="rId8"/>
          <a:stretch>
            <a:fillRect/>
          </a:stretch>
        </p:blipFill>
        <p:spPr>
          <a:xfrm>
            <a:off x="8889799" y="4620763"/>
            <a:ext cx="2971800" cy="1543050"/>
          </a:xfrm>
          <a:prstGeom prst="rect">
            <a:avLst/>
          </a:prstGeom>
        </p:spPr>
      </p:pic>
      <p:pic>
        <p:nvPicPr>
          <p:cNvPr id="17" name="Picture 16">
            <a:extLst>
              <a:ext uri="{FF2B5EF4-FFF2-40B4-BE49-F238E27FC236}">
                <a16:creationId xmlns:a16="http://schemas.microsoft.com/office/drawing/2014/main" id="{5AF79721-B6CE-4374-9016-6D604366F280}"/>
              </a:ext>
            </a:extLst>
          </p:cNvPr>
          <p:cNvPicPr>
            <a:picLocks noChangeAspect="1"/>
          </p:cNvPicPr>
          <p:nvPr/>
        </p:nvPicPr>
        <p:blipFill>
          <a:blip r:embed="rId9"/>
          <a:stretch>
            <a:fillRect/>
          </a:stretch>
        </p:blipFill>
        <p:spPr>
          <a:xfrm>
            <a:off x="8746245" y="3084006"/>
            <a:ext cx="3324225" cy="1371600"/>
          </a:xfrm>
          <a:prstGeom prst="rect">
            <a:avLst/>
          </a:prstGeom>
        </p:spPr>
      </p:pic>
    </p:spTree>
    <p:extLst>
      <p:ext uri="{BB962C8B-B14F-4D97-AF65-F5344CB8AC3E}">
        <p14:creationId xmlns:p14="http://schemas.microsoft.com/office/powerpoint/2010/main" val="370974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B5B28-9281-49A2-BADE-3EE68EDAD0A9}"/>
              </a:ext>
            </a:extLst>
          </p:cNvPr>
          <p:cNvSpPr>
            <a:spLocks noGrp="1"/>
          </p:cNvSpPr>
          <p:nvPr>
            <p:ph type="title"/>
          </p:nvPr>
        </p:nvSpPr>
        <p:spPr/>
        <p:txBody>
          <a:bodyPr/>
          <a:lstStyle/>
          <a:p>
            <a:r>
              <a:rPr lang="en-GB" dirty="0"/>
              <a:t>Agenda</a:t>
            </a:r>
          </a:p>
        </p:txBody>
      </p:sp>
      <p:pic>
        <p:nvPicPr>
          <p:cNvPr id="4" name="Picture 3">
            <a:extLst>
              <a:ext uri="{FF2B5EF4-FFF2-40B4-BE49-F238E27FC236}">
                <a16:creationId xmlns:a16="http://schemas.microsoft.com/office/drawing/2014/main" id="{09CB27BA-67F2-49DC-82EC-13CA6D346291}"/>
              </a:ext>
            </a:extLst>
          </p:cNvPr>
          <p:cNvPicPr>
            <a:picLocks noChangeAspect="1"/>
          </p:cNvPicPr>
          <p:nvPr/>
        </p:nvPicPr>
        <p:blipFill>
          <a:blip r:embed="rId3"/>
          <a:stretch>
            <a:fillRect/>
          </a:stretch>
        </p:blipFill>
        <p:spPr>
          <a:xfrm>
            <a:off x="0" y="1835217"/>
            <a:ext cx="6375132" cy="3187566"/>
          </a:xfrm>
          <a:prstGeom prst="rect">
            <a:avLst/>
          </a:prstGeom>
        </p:spPr>
      </p:pic>
      <p:sp>
        <p:nvSpPr>
          <p:cNvPr id="5" name="TextBox 4">
            <a:extLst>
              <a:ext uri="{FF2B5EF4-FFF2-40B4-BE49-F238E27FC236}">
                <a16:creationId xmlns:a16="http://schemas.microsoft.com/office/drawing/2014/main" id="{9CA8E29C-028F-4204-A73B-760EA090A8D5}"/>
              </a:ext>
            </a:extLst>
          </p:cNvPr>
          <p:cNvSpPr txBox="1"/>
          <p:nvPr/>
        </p:nvSpPr>
        <p:spPr>
          <a:xfrm>
            <a:off x="6815961" y="1690688"/>
            <a:ext cx="5202621" cy="3816429"/>
          </a:xfrm>
          <a:prstGeom prst="rect">
            <a:avLst/>
          </a:prstGeom>
          <a:noFill/>
        </p:spPr>
        <p:txBody>
          <a:bodyPr wrap="square" rtlCol="0">
            <a:spAutoFit/>
          </a:bodyPr>
          <a:lstStyle/>
          <a:p>
            <a:pPr marL="285750" indent="-285750">
              <a:buFont typeface="Arial" panose="020B0604020202020204" pitchFamily="34" charset="0"/>
              <a:buChar char="•"/>
            </a:pPr>
            <a:r>
              <a:rPr lang="en-GB" sz="3200" dirty="0"/>
              <a:t>What are digital impacts?</a:t>
            </a:r>
          </a:p>
          <a:p>
            <a:pPr marL="285750" indent="-285750">
              <a:buFont typeface="Arial" panose="020B0604020202020204" pitchFamily="34" charset="0"/>
              <a:buChar char="•"/>
            </a:pPr>
            <a:r>
              <a:rPr lang="en-GB" sz="3200" dirty="0"/>
              <a:t>Devices and E-Waste</a:t>
            </a:r>
          </a:p>
          <a:p>
            <a:pPr marL="285750" indent="-285750">
              <a:buFont typeface="Arial" panose="020B0604020202020204" pitchFamily="34" charset="0"/>
              <a:buChar char="•"/>
            </a:pPr>
            <a:r>
              <a:rPr lang="en-GB" sz="3200" dirty="0"/>
              <a:t>The footprint of the internet</a:t>
            </a:r>
          </a:p>
          <a:p>
            <a:pPr marL="285750" indent="-285750">
              <a:buFont typeface="Arial" panose="020B0604020202020204" pitchFamily="34" charset="0"/>
              <a:buChar char="•"/>
            </a:pPr>
            <a:r>
              <a:rPr lang="en-GB" sz="3200" dirty="0"/>
              <a:t>Practical Actions</a:t>
            </a:r>
          </a:p>
          <a:p>
            <a:pPr marL="285750" indent="-285750">
              <a:buFont typeface="Arial" panose="020B0604020202020204" pitchFamily="34" charset="0"/>
              <a:buChar char="•"/>
            </a:pPr>
            <a:r>
              <a:rPr lang="en-GB" sz="3200" dirty="0"/>
              <a:t>Guest Speaker: Dan Barnard, Fast Familiar</a:t>
            </a:r>
          </a:p>
          <a:p>
            <a:pPr marL="285750" indent="-285750">
              <a:buFont typeface="Arial" panose="020B0604020202020204" pitchFamily="34" charset="0"/>
              <a:buChar char="•"/>
            </a:pPr>
            <a:r>
              <a:rPr lang="en-GB" sz="3200" dirty="0"/>
              <a:t>Q and A</a:t>
            </a:r>
          </a:p>
          <a:p>
            <a:pPr marL="285750" indent="-285750">
              <a:buFont typeface="Arial" panose="020B0604020202020204" pitchFamily="34" charset="0"/>
              <a:buChar char="•"/>
            </a:pPr>
            <a:endParaRPr lang="en-GB" dirty="0"/>
          </a:p>
        </p:txBody>
      </p:sp>
      <p:pic>
        <p:nvPicPr>
          <p:cNvPr id="3" name="Picture 2" descr="JB Logo 2019 Small (1).jpg">
            <a:extLst>
              <a:ext uri="{FF2B5EF4-FFF2-40B4-BE49-F238E27FC236}">
                <a16:creationId xmlns:a16="http://schemas.microsoft.com/office/drawing/2014/main" id="{2CABA8CD-BD7E-47B2-AB29-CDDDC43FA1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8" name="Picture 7">
            <a:extLst>
              <a:ext uri="{FF2B5EF4-FFF2-40B4-BE49-F238E27FC236}">
                <a16:creationId xmlns:a16="http://schemas.microsoft.com/office/drawing/2014/main" id="{0D088440-05C3-44F2-B26E-138E3EF797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211084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3481-3E33-4E1F-9375-908519E30158}"/>
              </a:ext>
            </a:extLst>
          </p:cNvPr>
          <p:cNvSpPr>
            <a:spLocks noGrp="1"/>
          </p:cNvSpPr>
          <p:nvPr>
            <p:ph type="title"/>
          </p:nvPr>
        </p:nvSpPr>
        <p:spPr>
          <a:xfrm>
            <a:off x="2733675" y="31916"/>
            <a:ext cx="10515600" cy="1325563"/>
          </a:xfrm>
        </p:spPr>
        <p:txBody>
          <a:bodyPr/>
          <a:lstStyle/>
          <a:p>
            <a:r>
              <a:rPr lang="en-GB" dirty="0"/>
              <a:t>Digital Age - Digital Art</a:t>
            </a:r>
          </a:p>
        </p:txBody>
      </p:sp>
      <p:pic>
        <p:nvPicPr>
          <p:cNvPr id="4" name="Picture 3">
            <a:extLst>
              <a:ext uri="{FF2B5EF4-FFF2-40B4-BE49-F238E27FC236}">
                <a16:creationId xmlns:a16="http://schemas.microsoft.com/office/drawing/2014/main" id="{DB75BC9C-DAD0-4CC1-B618-67B90F3B3BD6}"/>
              </a:ext>
            </a:extLst>
          </p:cNvPr>
          <p:cNvPicPr>
            <a:picLocks noChangeAspect="1"/>
          </p:cNvPicPr>
          <p:nvPr/>
        </p:nvPicPr>
        <p:blipFill>
          <a:blip r:embed="rId3"/>
          <a:stretch>
            <a:fillRect/>
          </a:stretch>
        </p:blipFill>
        <p:spPr>
          <a:xfrm>
            <a:off x="934453" y="2022809"/>
            <a:ext cx="2752725" cy="1657350"/>
          </a:xfrm>
          <a:prstGeom prst="rect">
            <a:avLst/>
          </a:prstGeom>
        </p:spPr>
      </p:pic>
      <p:pic>
        <p:nvPicPr>
          <p:cNvPr id="5" name="Picture 4">
            <a:extLst>
              <a:ext uri="{FF2B5EF4-FFF2-40B4-BE49-F238E27FC236}">
                <a16:creationId xmlns:a16="http://schemas.microsoft.com/office/drawing/2014/main" id="{FB38CCA6-BBEC-4A72-BCE2-728A542A80AB}"/>
              </a:ext>
            </a:extLst>
          </p:cNvPr>
          <p:cNvPicPr>
            <a:picLocks noChangeAspect="1"/>
          </p:cNvPicPr>
          <p:nvPr/>
        </p:nvPicPr>
        <p:blipFill>
          <a:blip r:embed="rId4"/>
          <a:stretch>
            <a:fillRect/>
          </a:stretch>
        </p:blipFill>
        <p:spPr>
          <a:xfrm>
            <a:off x="3952875" y="2282992"/>
            <a:ext cx="2143125" cy="2143125"/>
          </a:xfrm>
          <a:prstGeom prst="rect">
            <a:avLst/>
          </a:prstGeom>
        </p:spPr>
      </p:pic>
      <p:pic>
        <p:nvPicPr>
          <p:cNvPr id="6" name="Picture 5">
            <a:extLst>
              <a:ext uri="{FF2B5EF4-FFF2-40B4-BE49-F238E27FC236}">
                <a16:creationId xmlns:a16="http://schemas.microsoft.com/office/drawing/2014/main" id="{C0BC8C94-5CA1-41C1-94A0-8380CBB11DBA}"/>
              </a:ext>
            </a:extLst>
          </p:cNvPr>
          <p:cNvPicPr>
            <a:picLocks noChangeAspect="1"/>
          </p:cNvPicPr>
          <p:nvPr/>
        </p:nvPicPr>
        <p:blipFill>
          <a:blip r:embed="rId5"/>
          <a:stretch>
            <a:fillRect/>
          </a:stretch>
        </p:blipFill>
        <p:spPr>
          <a:xfrm>
            <a:off x="5024437" y="3959226"/>
            <a:ext cx="2857500" cy="1600200"/>
          </a:xfrm>
          <a:prstGeom prst="rect">
            <a:avLst/>
          </a:prstGeom>
        </p:spPr>
      </p:pic>
      <p:pic>
        <p:nvPicPr>
          <p:cNvPr id="7" name="Picture 6">
            <a:extLst>
              <a:ext uri="{FF2B5EF4-FFF2-40B4-BE49-F238E27FC236}">
                <a16:creationId xmlns:a16="http://schemas.microsoft.com/office/drawing/2014/main" id="{782451B8-9AE8-4FBA-96A7-B78D86701D82}"/>
              </a:ext>
            </a:extLst>
          </p:cNvPr>
          <p:cNvPicPr>
            <a:picLocks noChangeAspect="1"/>
          </p:cNvPicPr>
          <p:nvPr/>
        </p:nvPicPr>
        <p:blipFill>
          <a:blip r:embed="rId6"/>
          <a:stretch>
            <a:fillRect/>
          </a:stretch>
        </p:blipFill>
        <p:spPr>
          <a:xfrm>
            <a:off x="879308" y="4194068"/>
            <a:ext cx="3708734" cy="2076891"/>
          </a:xfrm>
          <a:prstGeom prst="rect">
            <a:avLst/>
          </a:prstGeom>
        </p:spPr>
      </p:pic>
      <p:pic>
        <p:nvPicPr>
          <p:cNvPr id="8" name="Picture 7">
            <a:extLst>
              <a:ext uri="{FF2B5EF4-FFF2-40B4-BE49-F238E27FC236}">
                <a16:creationId xmlns:a16="http://schemas.microsoft.com/office/drawing/2014/main" id="{FC458978-BE5A-4E3B-B0A7-79EDB08D7DF0}"/>
              </a:ext>
            </a:extLst>
          </p:cNvPr>
          <p:cNvPicPr>
            <a:picLocks noChangeAspect="1"/>
          </p:cNvPicPr>
          <p:nvPr/>
        </p:nvPicPr>
        <p:blipFill>
          <a:blip r:embed="rId7"/>
          <a:stretch>
            <a:fillRect/>
          </a:stretch>
        </p:blipFill>
        <p:spPr>
          <a:xfrm>
            <a:off x="6528134" y="1690688"/>
            <a:ext cx="2619375" cy="1743075"/>
          </a:xfrm>
          <a:prstGeom prst="rect">
            <a:avLst/>
          </a:prstGeom>
        </p:spPr>
      </p:pic>
      <p:pic>
        <p:nvPicPr>
          <p:cNvPr id="9" name="Picture 8">
            <a:extLst>
              <a:ext uri="{FF2B5EF4-FFF2-40B4-BE49-F238E27FC236}">
                <a16:creationId xmlns:a16="http://schemas.microsoft.com/office/drawing/2014/main" id="{1E2630DA-F2C6-42C3-A0E5-5776E04D7111}"/>
              </a:ext>
            </a:extLst>
          </p:cNvPr>
          <p:cNvPicPr>
            <a:picLocks noChangeAspect="1"/>
          </p:cNvPicPr>
          <p:nvPr/>
        </p:nvPicPr>
        <p:blipFill>
          <a:blip r:embed="rId8"/>
          <a:stretch>
            <a:fillRect/>
          </a:stretch>
        </p:blipFill>
        <p:spPr>
          <a:xfrm>
            <a:off x="8352421" y="3909596"/>
            <a:ext cx="3481578" cy="2316832"/>
          </a:xfrm>
          <a:prstGeom prst="rect">
            <a:avLst/>
          </a:prstGeom>
        </p:spPr>
      </p:pic>
      <p:pic>
        <p:nvPicPr>
          <p:cNvPr id="3" name="Picture 2">
            <a:extLst>
              <a:ext uri="{FF2B5EF4-FFF2-40B4-BE49-F238E27FC236}">
                <a16:creationId xmlns:a16="http://schemas.microsoft.com/office/drawing/2014/main" id="{229C8454-715D-4132-B749-9819C337DB7D}"/>
              </a:ext>
            </a:extLst>
          </p:cNvPr>
          <p:cNvPicPr>
            <a:picLocks noChangeAspect="1"/>
          </p:cNvPicPr>
          <p:nvPr/>
        </p:nvPicPr>
        <p:blipFill>
          <a:blip r:embed="rId9"/>
          <a:stretch>
            <a:fillRect/>
          </a:stretch>
        </p:blipFill>
        <p:spPr>
          <a:xfrm>
            <a:off x="9579643" y="631572"/>
            <a:ext cx="2095500" cy="2095500"/>
          </a:xfrm>
          <a:prstGeom prst="rect">
            <a:avLst/>
          </a:prstGeom>
        </p:spPr>
      </p:pic>
      <p:pic>
        <p:nvPicPr>
          <p:cNvPr id="11" name="Picture 10" descr="JB Logo 2019 Small (1).jpg">
            <a:extLst>
              <a:ext uri="{FF2B5EF4-FFF2-40B4-BE49-F238E27FC236}">
                <a16:creationId xmlns:a16="http://schemas.microsoft.com/office/drawing/2014/main" id="{1988A6BD-ED65-4129-9D56-F323115C34C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13" name="Picture 12">
            <a:extLst>
              <a:ext uri="{FF2B5EF4-FFF2-40B4-BE49-F238E27FC236}">
                <a16:creationId xmlns:a16="http://schemas.microsoft.com/office/drawing/2014/main" id="{669B67D3-8DD6-42F3-8A42-666DE03E75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0"/>
            <a:ext cx="972239" cy="984703"/>
          </a:xfrm>
          <a:prstGeom prst="rect">
            <a:avLst/>
          </a:prstGeom>
        </p:spPr>
      </p:pic>
    </p:spTree>
    <p:extLst>
      <p:ext uri="{BB962C8B-B14F-4D97-AF65-F5344CB8AC3E}">
        <p14:creationId xmlns:p14="http://schemas.microsoft.com/office/powerpoint/2010/main" val="2432971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5B9C-AD6A-4F4D-96A6-80F68A71E588}"/>
              </a:ext>
            </a:extLst>
          </p:cNvPr>
          <p:cNvSpPr>
            <a:spLocks noGrp="1"/>
          </p:cNvSpPr>
          <p:nvPr>
            <p:ph type="title"/>
          </p:nvPr>
        </p:nvSpPr>
        <p:spPr/>
        <p:txBody>
          <a:bodyPr/>
          <a:lstStyle/>
          <a:p>
            <a:r>
              <a:rPr lang="en-GB" b="1" dirty="0"/>
              <a:t>So how significant are digital impacts? </a:t>
            </a:r>
          </a:p>
        </p:txBody>
      </p:sp>
      <p:sp>
        <p:nvSpPr>
          <p:cNvPr id="4" name="Rectangle 3">
            <a:extLst>
              <a:ext uri="{FF2B5EF4-FFF2-40B4-BE49-F238E27FC236}">
                <a16:creationId xmlns:a16="http://schemas.microsoft.com/office/drawing/2014/main" id="{C0E441A2-79BC-4024-8564-AEBB6B866638}"/>
              </a:ext>
            </a:extLst>
          </p:cNvPr>
          <p:cNvSpPr/>
          <p:nvPr/>
        </p:nvSpPr>
        <p:spPr>
          <a:xfrm>
            <a:off x="3815255" y="2305615"/>
            <a:ext cx="7538544" cy="3539430"/>
          </a:xfrm>
          <a:prstGeom prst="rect">
            <a:avLst/>
          </a:prstGeom>
        </p:spPr>
        <p:txBody>
          <a:bodyPr wrap="square">
            <a:spAutoFit/>
          </a:bodyPr>
          <a:lstStyle/>
          <a:p>
            <a:r>
              <a:rPr lang="en-US" sz="2800" dirty="0"/>
              <a:t>If the </a:t>
            </a:r>
            <a:r>
              <a:rPr lang="en-US" sz="2800" b="1" dirty="0"/>
              <a:t>internet </a:t>
            </a:r>
            <a:r>
              <a:rPr lang="en-US" sz="2800" dirty="0"/>
              <a:t>was a country, in terms of greenhouse gas emissions it would be the </a:t>
            </a:r>
            <a:r>
              <a:rPr lang="en-US" sz="2800" b="1" dirty="0"/>
              <a:t>sixth largest polluter.</a:t>
            </a:r>
          </a:p>
          <a:p>
            <a:endParaRPr lang="en-US" sz="2800" dirty="0"/>
          </a:p>
          <a:p>
            <a:endParaRPr lang="en-US" sz="2800" dirty="0"/>
          </a:p>
          <a:p>
            <a:r>
              <a:rPr lang="en-US" sz="2800" dirty="0"/>
              <a:t>If the </a:t>
            </a:r>
            <a:r>
              <a:rPr lang="en-US" sz="2800" b="1" dirty="0"/>
              <a:t>IT sector </a:t>
            </a:r>
            <a:r>
              <a:rPr lang="en-US" sz="2800" dirty="0"/>
              <a:t>were a country, it would be the </a:t>
            </a:r>
            <a:r>
              <a:rPr lang="en-US" sz="2800" b="1" dirty="0"/>
              <a:t>3rd highest consumer of electricity</a:t>
            </a:r>
            <a:r>
              <a:rPr lang="en-US" sz="2800" dirty="0"/>
              <a:t> after the USA and China.  </a:t>
            </a:r>
          </a:p>
        </p:txBody>
      </p:sp>
      <p:pic>
        <p:nvPicPr>
          <p:cNvPr id="5" name="Picture 4">
            <a:extLst>
              <a:ext uri="{FF2B5EF4-FFF2-40B4-BE49-F238E27FC236}">
                <a16:creationId xmlns:a16="http://schemas.microsoft.com/office/drawing/2014/main" id="{C2A7BC80-417C-4711-8AD4-675A0207A881}"/>
              </a:ext>
            </a:extLst>
          </p:cNvPr>
          <p:cNvPicPr>
            <a:picLocks noChangeAspect="1"/>
          </p:cNvPicPr>
          <p:nvPr/>
        </p:nvPicPr>
        <p:blipFill>
          <a:blip r:embed="rId3"/>
          <a:stretch>
            <a:fillRect/>
          </a:stretch>
        </p:blipFill>
        <p:spPr>
          <a:xfrm>
            <a:off x="792545" y="2084496"/>
            <a:ext cx="2628900" cy="1743075"/>
          </a:xfrm>
          <a:prstGeom prst="rect">
            <a:avLst/>
          </a:prstGeom>
        </p:spPr>
      </p:pic>
      <p:pic>
        <p:nvPicPr>
          <p:cNvPr id="6" name="Picture 5">
            <a:extLst>
              <a:ext uri="{FF2B5EF4-FFF2-40B4-BE49-F238E27FC236}">
                <a16:creationId xmlns:a16="http://schemas.microsoft.com/office/drawing/2014/main" id="{6A236954-B0C4-41FE-9DF5-F55C258C45AE}"/>
              </a:ext>
            </a:extLst>
          </p:cNvPr>
          <p:cNvPicPr>
            <a:picLocks noChangeAspect="1"/>
          </p:cNvPicPr>
          <p:nvPr/>
        </p:nvPicPr>
        <p:blipFill>
          <a:blip r:embed="rId4"/>
          <a:stretch>
            <a:fillRect/>
          </a:stretch>
        </p:blipFill>
        <p:spPr>
          <a:xfrm>
            <a:off x="802070" y="4221379"/>
            <a:ext cx="2619375" cy="1743075"/>
          </a:xfrm>
          <a:prstGeom prst="rect">
            <a:avLst/>
          </a:prstGeom>
        </p:spPr>
      </p:pic>
      <p:pic>
        <p:nvPicPr>
          <p:cNvPr id="3" name="Picture 2" descr="JB Logo 2019 Small (1).jpg">
            <a:extLst>
              <a:ext uri="{FF2B5EF4-FFF2-40B4-BE49-F238E27FC236}">
                <a16:creationId xmlns:a16="http://schemas.microsoft.com/office/drawing/2014/main" id="{3661F945-C5A1-4B31-BC19-D90C118F71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06740" y="6270171"/>
            <a:ext cx="1685260" cy="587829"/>
          </a:xfrm>
          <a:prstGeom prst="rect">
            <a:avLst/>
          </a:prstGeom>
        </p:spPr>
      </p:pic>
      <p:pic>
        <p:nvPicPr>
          <p:cNvPr id="9" name="Picture 8">
            <a:extLst>
              <a:ext uri="{FF2B5EF4-FFF2-40B4-BE49-F238E27FC236}">
                <a16:creationId xmlns:a16="http://schemas.microsoft.com/office/drawing/2014/main" id="{6ADA5090-2C59-42E5-8C48-3ACE8F8DD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19761" y="0"/>
            <a:ext cx="972239" cy="984703"/>
          </a:xfrm>
          <a:prstGeom prst="rect">
            <a:avLst/>
          </a:prstGeom>
        </p:spPr>
      </p:pic>
    </p:spTree>
    <p:extLst>
      <p:ext uri="{BB962C8B-B14F-4D97-AF65-F5344CB8AC3E}">
        <p14:creationId xmlns:p14="http://schemas.microsoft.com/office/powerpoint/2010/main" val="3178171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27537</TotalTime>
  <Words>4513</Words>
  <Application>Microsoft Office PowerPoint</Application>
  <PresentationFormat>Widescreen</PresentationFormat>
  <Paragraphs>288</Paragraphs>
  <Slides>29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vt:lpstr>
      <vt:lpstr>Calibri</vt:lpstr>
      <vt:lpstr>Calibri Light</vt:lpstr>
      <vt:lpstr>Helvetica Light</vt:lpstr>
      <vt:lpstr>Helvetica Neue</vt:lpstr>
      <vt:lpstr>Symbol</vt:lpstr>
      <vt:lpstr>Office Theme</vt:lpstr>
      <vt:lpstr>PowerPoint Presentation</vt:lpstr>
      <vt:lpstr>House Keeping</vt:lpstr>
      <vt:lpstr>PowerPoint Presentation</vt:lpstr>
      <vt:lpstr>PowerPoint Presentation</vt:lpstr>
      <vt:lpstr>PowerPoint Presentation</vt:lpstr>
      <vt:lpstr>A Just, Green, Cultural Sector </vt:lpstr>
      <vt:lpstr>Agenda</vt:lpstr>
      <vt:lpstr>Digital Age - Digital Art</vt:lpstr>
      <vt:lpstr>So how significant are digital impacts? </vt:lpstr>
      <vt:lpstr>Digital Impacts- what are they and where do they come from? </vt:lpstr>
      <vt:lpstr>Digital Emissions and Impacts</vt:lpstr>
      <vt:lpstr>The (Sustainable?) Growth of Digital</vt:lpstr>
      <vt:lpstr>Digital Footprints can be complex…</vt:lpstr>
      <vt:lpstr>Agenda</vt:lpstr>
      <vt:lpstr>Device Impacts</vt:lpstr>
      <vt:lpstr>PowerPoint Presentation</vt:lpstr>
      <vt:lpstr>PowerPoint Presentation</vt:lpstr>
      <vt:lpstr>Cable Amnesty Colchester Collaboration</vt:lpstr>
      <vt:lpstr>Agenda</vt:lpstr>
      <vt:lpstr>2) The Footprint of the Internet</vt:lpstr>
      <vt:lpstr>Data Centres: Engines of the Digital Economy </vt:lpstr>
      <vt:lpstr>Action: Ask your service provider/Make the switch!</vt:lpstr>
      <vt:lpstr>Tools and Resources</vt:lpstr>
      <vt:lpstr>Hosting and Surfing Green</vt:lpstr>
      <vt:lpstr>Tackle your digital waste! </vt:lpstr>
      <vt:lpstr>Use your voice, engage your audiences</vt:lpstr>
      <vt:lpstr>Guest Speaker: Dan Barnard, Fast Familiar</vt:lpstr>
      <vt:lpstr>Summary</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Glenda</dc:creator>
  <cp:lastModifiedBy>Rebecca Hazlewood</cp:lastModifiedBy>
  <cp:revision>5</cp:revision>
  <dcterms:created xsi:type="dcterms:W3CDTF">2020-08-25T08:04:19Z</dcterms:created>
  <dcterms:modified xsi:type="dcterms:W3CDTF">2020-09-15T16:37:20Z</dcterms:modified>
</cp:coreProperties>
</file>